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io Ultra-Bold" charset="1" panose="02000803000000000000"/>
      <p:regular r:id="rId21"/>
    </p:embeddedFont>
    <p:embeddedFont>
      <p:font typeface="Antonio Light" charset="1" panose="02000303000000000000"/>
      <p:regular r:id="rId22"/>
    </p:embeddedFont>
    <p:embeddedFont>
      <p:font typeface="Montserrat Medium" charset="1" panose="00000600000000000000"/>
      <p:regular r:id="rId23"/>
    </p:embeddedFont>
    <p:embeddedFont>
      <p:font typeface="Raleway Medium" charset="1" panose="00000000000000000000"/>
      <p:regular r:id="rId24"/>
    </p:embeddedFont>
    <p:embeddedFont>
      <p:font typeface="Raleway Ultra-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11" Target="../media/image24.jpeg" Type="http://schemas.openxmlformats.org/officeDocument/2006/relationships/image"/><Relationship Id="rId12" Target="../media/image25.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893042" y="2034365"/>
            <a:ext cx="7137321" cy="71373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CDFF">
                    <a:alpha val="100000"/>
                  </a:srgbClr>
                </a:gs>
                <a:gs pos="100000">
                  <a:srgbClr val="6F6296">
                    <a:alpha val="0"/>
                  </a:srgbClr>
                </a:gs>
              </a:gsLst>
              <a:lin ang="0"/>
            </a:gra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9634504" y="1028700"/>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599105" y="5143500"/>
            <a:ext cx="4884164" cy="488416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4">
              <a:alphaModFix amt="20999"/>
            </a:blip>
            <a:stretch>
              <a:fillRect l="0" t="0" r="0" b="0"/>
            </a:stretch>
          </a:blipFill>
        </p:spPr>
      </p:sp>
      <p:sp>
        <p:nvSpPr>
          <p:cNvPr name="Freeform 10" id="10"/>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483559" y="3540245"/>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16030363" y="896714"/>
            <a:ext cx="2680687" cy="897724"/>
            <a:chOff x="0" y="0"/>
            <a:chExt cx="706025" cy="236438"/>
          </a:xfrm>
        </p:grpSpPr>
        <p:sp>
          <p:nvSpPr>
            <p:cNvPr name="Freeform 15" id="15"/>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6" id="16"/>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7" id="17"/>
          <p:cNvSpPr txBox="true"/>
          <p:nvPr/>
        </p:nvSpPr>
        <p:spPr>
          <a:xfrm rot="0">
            <a:off x="1632134" y="2942197"/>
            <a:ext cx="6995030" cy="2446249"/>
          </a:xfrm>
          <a:prstGeom prst="rect">
            <a:avLst/>
          </a:prstGeom>
        </p:spPr>
        <p:txBody>
          <a:bodyPr anchor="t" rtlCol="false" tIns="0" lIns="0" bIns="0" rIns="0">
            <a:spAutoFit/>
          </a:bodyPr>
          <a:lstStyle/>
          <a:p>
            <a:pPr algn="just">
              <a:lnSpc>
                <a:spcPts val="19192"/>
              </a:lnSpc>
              <a:spcBef>
                <a:spcPct val="0"/>
              </a:spcBef>
            </a:pPr>
            <a:r>
              <a:rPr lang="en-US" b="true" sz="16545">
                <a:solidFill>
                  <a:srgbClr val="FFFFFF"/>
                </a:solidFill>
                <a:latin typeface="Antonio Ultra-Bold"/>
                <a:ea typeface="Antonio Ultra-Bold"/>
                <a:cs typeface="Antonio Ultra-Bold"/>
                <a:sym typeface="Antonio Ultra-Bold"/>
              </a:rPr>
              <a:t>CYBER</a:t>
            </a:r>
          </a:p>
        </p:txBody>
      </p:sp>
      <p:sp>
        <p:nvSpPr>
          <p:cNvPr name="TextBox 18" id="18"/>
          <p:cNvSpPr txBox="true"/>
          <p:nvPr/>
        </p:nvSpPr>
        <p:spPr>
          <a:xfrm rot="0">
            <a:off x="1753164" y="4881216"/>
            <a:ext cx="9189636" cy="2446249"/>
          </a:xfrm>
          <a:prstGeom prst="rect">
            <a:avLst/>
          </a:prstGeom>
        </p:spPr>
        <p:txBody>
          <a:bodyPr anchor="t" rtlCol="false" tIns="0" lIns="0" bIns="0" rIns="0">
            <a:spAutoFit/>
          </a:bodyPr>
          <a:lstStyle/>
          <a:p>
            <a:pPr algn="just">
              <a:lnSpc>
                <a:spcPts val="19192"/>
              </a:lnSpc>
              <a:spcBef>
                <a:spcPct val="0"/>
              </a:spcBef>
            </a:pPr>
            <a:r>
              <a:rPr lang="en-US" sz="16545">
                <a:solidFill>
                  <a:srgbClr val="FFFFFF"/>
                </a:solidFill>
                <a:latin typeface="Antonio Light"/>
                <a:ea typeface="Antonio Light"/>
                <a:cs typeface="Antonio Light"/>
                <a:sym typeface="Antonio Light"/>
              </a:rPr>
              <a:t>SECURITY</a:t>
            </a:r>
          </a:p>
        </p:txBody>
      </p:sp>
      <p:sp>
        <p:nvSpPr>
          <p:cNvPr name="TextBox 19" id="19"/>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sp>
        <p:nvSpPr>
          <p:cNvPr name="TextBox 20" id="20"/>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21" id="21"/>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01/15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670383" y="3797092"/>
            <a:ext cx="18751960" cy="1578583"/>
            <a:chOff x="0" y="0"/>
            <a:chExt cx="4938788" cy="415758"/>
          </a:xfrm>
        </p:grpSpPr>
        <p:sp>
          <p:nvSpPr>
            <p:cNvPr name="Freeform 3" id="3"/>
            <p:cNvSpPr/>
            <p:nvPr/>
          </p:nvSpPr>
          <p:spPr>
            <a:xfrm flipH="false" flipV="false" rot="0">
              <a:off x="0" y="0"/>
              <a:ext cx="4938788" cy="415758"/>
            </a:xfrm>
            <a:custGeom>
              <a:avLst/>
              <a:gdLst/>
              <a:ahLst/>
              <a:cxnLst/>
              <a:rect r="r" b="b" t="t" l="l"/>
              <a:pathLst>
                <a:path h="415758" w="4938788">
                  <a:moveTo>
                    <a:pt x="0" y="0"/>
                  </a:moveTo>
                  <a:lnTo>
                    <a:pt x="4938788" y="0"/>
                  </a:lnTo>
                  <a:lnTo>
                    <a:pt x="4938788" y="415758"/>
                  </a:lnTo>
                  <a:lnTo>
                    <a:pt x="0" y="415758"/>
                  </a:lnTo>
                  <a:close/>
                </a:path>
              </a:pathLst>
            </a:custGeom>
            <a:gradFill rotWithShape="true">
              <a:gsLst>
                <a:gs pos="0">
                  <a:srgbClr val="243F81">
                    <a:alpha val="100000"/>
                  </a:srgbClr>
                </a:gs>
                <a:gs pos="100000">
                  <a:srgbClr val="288198">
                    <a:alpha val="100000"/>
                  </a:srgbClr>
                </a:gs>
              </a:gsLst>
              <a:lin ang="0"/>
            </a:gradFill>
          </p:spPr>
        </p:sp>
        <p:sp>
          <p:nvSpPr>
            <p:cNvPr name="TextBox 4" id="4"/>
            <p:cNvSpPr txBox="true"/>
            <p:nvPr/>
          </p:nvSpPr>
          <p:spPr>
            <a:xfrm>
              <a:off x="0" y="-19050"/>
              <a:ext cx="4938788" cy="434808"/>
            </a:xfrm>
            <a:prstGeom prst="rect">
              <a:avLst/>
            </a:prstGeom>
          </p:spPr>
          <p:txBody>
            <a:bodyPr anchor="ctr" rtlCol="false" tIns="50800" lIns="50800" bIns="50800" rIns="50800"/>
            <a:lstStyle/>
            <a:p>
              <a:pPr algn="ctr">
                <a:lnSpc>
                  <a:spcPts val="2783"/>
                </a:lnSpc>
              </a:pPr>
            </a:p>
          </p:txBody>
        </p:sp>
      </p:grpSp>
      <p:grpSp>
        <p:nvGrpSpPr>
          <p:cNvPr name="Group 5" id="5"/>
          <p:cNvGrpSpPr/>
          <p:nvPr/>
        </p:nvGrpSpPr>
        <p:grpSpPr>
          <a:xfrm rot="0">
            <a:off x="13885123" y="3233462"/>
            <a:ext cx="3282878" cy="3820076"/>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53281" t="0" r="-53281" b="0"/>
              </a:stretch>
            </a:blipFill>
          </p:spPr>
        </p:sp>
      </p:grpSp>
      <p:sp>
        <p:nvSpPr>
          <p:cNvPr name="Freeform 7" id="7"/>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3">
              <a:alphaModFix amt="20999"/>
            </a:blip>
            <a:stretch>
              <a:fillRect l="0" t="0" r="0" b="0"/>
            </a:stretch>
          </a:blipFill>
        </p:spPr>
      </p:sp>
      <p:sp>
        <p:nvSpPr>
          <p:cNvPr name="Freeform 8" id="8"/>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2" id="12"/>
          <p:cNvGrpSpPr/>
          <p:nvPr/>
        </p:nvGrpSpPr>
        <p:grpSpPr>
          <a:xfrm rot="0">
            <a:off x="16030363" y="896714"/>
            <a:ext cx="2680687" cy="897724"/>
            <a:chOff x="0" y="0"/>
            <a:chExt cx="706025" cy="236438"/>
          </a:xfrm>
        </p:grpSpPr>
        <p:sp>
          <p:nvSpPr>
            <p:cNvPr name="Freeform 13" id="13"/>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4" id="14"/>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5" id="15"/>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10/15</a:t>
            </a:r>
          </a:p>
        </p:txBody>
      </p:sp>
      <p:sp>
        <p:nvSpPr>
          <p:cNvPr name="TextBox 16" id="16"/>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7" id="17"/>
          <p:cNvSpPr txBox="true"/>
          <p:nvPr/>
        </p:nvSpPr>
        <p:spPr>
          <a:xfrm rot="0">
            <a:off x="8448708" y="3835192"/>
            <a:ext cx="6275038"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BUSINESS </a:t>
            </a:r>
          </a:p>
        </p:txBody>
      </p:sp>
      <p:sp>
        <p:nvSpPr>
          <p:cNvPr name="TextBox 18" id="18"/>
          <p:cNvSpPr txBox="true"/>
          <p:nvPr/>
        </p:nvSpPr>
        <p:spPr>
          <a:xfrm rot="0">
            <a:off x="8448708" y="5254225"/>
            <a:ext cx="5515670"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PROTECTION</a:t>
            </a:r>
          </a:p>
        </p:txBody>
      </p:sp>
      <p:sp>
        <p:nvSpPr>
          <p:cNvPr name="TextBox 19" id="19"/>
          <p:cNvSpPr txBox="true"/>
          <p:nvPr/>
        </p:nvSpPr>
        <p:spPr>
          <a:xfrm rot="0">
            <a:off x="2232912" y="3620544"/>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0" id="20"/>
          <p:cNvGrpSpPr/>
          <p:nvPr/>
        </p:nvGrpSpPr>
        <p:grpSpPr>
          <a:xfrm rot="0">
            <a:off x="1753164" y="2971586"/>
            <a:ext cx="666614" cy="66661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3" id="23"/>
          <p:cNvSpPr txBox="true"/>
          <p:nvPr/>
        </p:nvSpPr>
        <p:spPr>
          <a:xfrm rot="0">
            <a:off x="2232912" y="3132363"/>
            <a:ext cx="4249005"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Protect Intellectual Property</a:t>
            </a:r>
          </a:p>
        </p:txBody>
      </p:sp>
      <p:grpSp>
        <p:nvGrpSpPr>
          <p:cNvPr name="Group 24" id="24"/>
          <p:cNvGrpSpPr/>
          <p:nvPr/>
        </p:nvGrpSpPr>
        <p:grpSpPr>
          <a:xfrm rot="0">
            <a:off x="16401024" y="5693480"/>
            <a:ext cx="1168799" cy="1360058"/>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6" id="26"/>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27" id="27"/>
          <p:cNvGrpSpPr/>
          <p:nvPr/>
        </p:nvGrpSpPr>
        <p:grpSpPr>
          <a:xfrm rot="0">
            <a:off x="13698548" y="2670433"/>
            <a:ext cx="1168799" cy="1360058"/>
            <a:chOff x="0" y="0"/>
            <a:chExt cx="698500" cy="812800"/>
          </a:xfrm>
        </p:grpSpPr>
        <p:sp>
          <p:nvSpPr>
            <p:cNvPr name="Freeform 28" id="2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9" id="29"/>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30" id="30"/>
          <p:cNvSpPr txBox="true"/>
          <p:nvPr/>
        </p:nvSpPr>
        <p:spPr>
          <a:xfrm rot="0">
            <a:off x="2232912" y="6207985"/>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31" id="31"/>
          <p:cNvGrpSpPr/>
          <p:nvPr/>
        </p:nvGrpSpPr>
        <p:grpSpPr>
          <a:xfrm rot="0">
            <a:off x="1753164" y="5559027"/>
            <a:ext cx="666614" cy="6666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34" id="34"/>
          <p:cNvSpPr txBox="true"/>
          <p:nvPr/>
        </p:nvSpPr>
        <p:spPr>
          <a:xfrm rot="0">
            <a:off x="2232912" y="5719805"/>
            <a:ext cx="3792879"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Safeguard Financial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5351285" y="4076892"/>
            <a:ext cx="7585430" cy="4350911"/>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5547" t="0" r="-5547" b="0"/>
              </a:stretch>
            </a:blipFill>
          </p:spPr>
        </p:sp>
      </p:grpSp>
      <p:sp>
        <p:nvSpPr>
          <p:cNvPr name="TextBox 12" id="12"/>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3" id="13"/>
          <p:cNvGrpSpPr/>
          <p:nvPr/>
        </p:nvGrpSpPr>
        <p:grpSpPr>
          <a:xfrm rot="0">
            <a:off x="16030363" y="896714"/>
            <a:ext cx="2680687" cy="897724"/>
            <a:chOff x="0" y="0"/>
            <a:chExt cx="706025" cy="236438"/>
          </a:xfrm>
        </p:grpSpPr>
        <p:sp>
          <p:nvSpPr>
            <p:cNvPr name="Freeform 14" id="14"/>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5" id="15"/>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6" id="16"/>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11/15</a:t>
            </a:r>
          </a:p>
        </p:txBody>
      </p:sp>
      <p:sp>
        <p:nvSpPr>
          <p:cNvPr name="TextBox 17" id="17"/>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8" id="18"/>
          <p:cNvSpPr txBox="true"/>
          <p:nvPr/>
        </p:nvSpPr>
        <p:spPr>
          <a:xfrm rot="0">
            <a:off x="5515753" y="2183984"/>
            <a:ext cx="5401782"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PERSONAL</a:t>
            </a:r>
          </a:p>
        </p:txBody>
      </p:sp>
      <p:sp>
        <p:nvSpPr>
          <p:cNvPr name="TextBox 19" id="19"/>
          <p:cNvSpPr txBox="true"/>
          <p:nvPr/>
        </p:nvSpPr>
        <p:spPr>
          <a:xfrm rot="0">
            <a:off x="10548081" y="2183984"/>
            <a:ext cx="2324927"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TIPS</a:t>
            </a:r>
          </a:p>
        </p:txBody>
      </p:sp>
      <p:sp>
        <p:nvSpPr>
          <p:cNvPr name="Freeform 20" id="20"/>
          <p:cNvSpPr/>
          <p:nvPr/>
        </p:nvSpPr>
        <p:spPr>
          <a:xfrm flipH="true" flipV="false" rot="0">
            <a:off x="11912065" y="4786925"/>
            <a:ext cx="8195451" cy="3494003"/>
          </a:xfrm>
          <a:custGeom>
            <a:avLst/>
            <a:gdLst/>
            <a:ahLst/>
            <a:cxnLst/>
            <a:rect r="r" b="b" t="t" l="l"/>
            <a:pathLst>
              <a:path h="3494003" w="8195451">
                <a:moveTo>
                  <a:pt x="8195450" y="0"/>
                </a:moveTo>
                <a:lnTo>
                  <a:pt x="0" y="0"/>
                </a:lnTo>
                <a:lnTo>
                  <a:pt x="0" y="3494003"/>
                </a:lnTo>
                <a:lnTo>
                  <a:pt x="8195450" y="3494003"/>
                </a:lnTo>
                <a:lnTo>
                  <a:pt x="8195450" y="0"/>
                </a:lnTo>
                <a:close/>
              </a:path>
            </a:pathLst>
          </a:custGeom>
          <a:blipFill>
            <a:blip r:embed="rId10">
              <a:alphaModFix amt="9300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315041" y="4933799"/>
            <a:ext cx="8195451" cy="3494003"/>
          </a:xfrm>
          <a:custGeom>
            <a:avLst/>
            <a:gdLst/>
            <a:ahLst/>
            <a:cxnLst/>
            <a:rect r="r" b="b" t="t" l="l"/>
            <a:pathLst>
              <a:path h="3494003" w="8195451">
                <a:moveTo>
                  <a:pt x="0" y="0"/>
                </a:moveTo>
                <a:lnTo>
                  <a:pt x="8195451" y="0"/>
                </a:lnTo>
                <a:lnTo>
                  <a:pt x="8195451" y="3494004"/>
                </a:lnTo>
                <a:lnTo>
                  <a:pt x="0" y="3494004"/>
                </a:lnTo>
                <a:lnTo>
                  <a:pt x="0" y="0"/>
                </a:lnTo>
                <a:close/>
              </a:path>
            </a:pathLst>
          </a:custGeom>
          <a:blipFill>
            <a:blip r:embed="rId10">
              <a:alphaModFix amt="9300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1775264" y="5143500"/>
            <a:ext cx="666614" cy="66661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5" id="25"/>
          <p:cNvSpPr txBox="true"/>
          <p:nvPr/>
        </p:nvSpPr>
        <p:spPr>
          <a:xfrm rot="0">
            <a:off x="2255012" y="5304277"/>
            <a:ext cx="4249005"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Keep Software Updated</a:t>
            </a:r>
          </a:p>
        </p:txBody>
      </p:sp>
      <p:sp>
        <p:nvSpPr>
          <p:cNvPr name="TextBox 26" id="26"/>
          <p:cNvSpPr txBox="true"/>
          <p:nvPr/>
        </p:nvSpPr>
        <p:spPr>
          <a:xfrm rot="0">
            <a:off x="2255012" y="5924414"/>
            <a:ext cx="4249005" cy="1202593"/>
          </a:xfrm>
          <a:prstGeom prst="rect">
            <a:avLst/>
          </a:prstGeom>
        </p:spPr>
        <p:txBody>
          <a:bodyPr anchor="t" rtlCol="false" tIns="0" lIns="0" bIns="0" rIns="0">
            <a:spAutoFit/>
          </a:bodyPr>
          <a:lstStyle/>
          <a:p>
            <a:pPr algn="l">
              <a:lnSpc>
                <a:spcPts val="2385"/>
              </a:lnSpc>
              <a:spcBef>
                <a:spcPct val="0"/>
              </a:spcBef>
            </a:pPr>
            <a:r>
              <a:rPr lang="en-US" b="true" sz="2056">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7" id="27"/>
          <p:cNvGrpSpPr/>
          <p:nvPr/>
        </p:nvGrpSpPr>
        <p:grpSpPr>
          <a:xfrm rot="0">
            <a:off x="12439247" y="5143500"/>
            <a:ext cx="666614" cy="66661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30" id="30"/>
          <p:cNvSpPr txBox="true"/>
          <p:nvPr/>
        </p:nvSpPr>
        <p:spPr>
          <a:xfrm rot="0">
            <a:off x="12918995" y="5304277"/>
            <a:ext cx="4249005"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Secure Home Networks</a:t>
            </a:r>
          </a:p>
        </p:txBody>
      </p:sp>
      <p:sp>
        <p:nvSpPr>
          <p:cNvPr name="TextBox 31" id="31"/>
          <p:cNvSpPr txBox="true"/>
          <p:nvPr/>
        </p:nvSpPr>
        <p:spPr>
          <a:xfrm rot="0">
            <a:off x="12918995" y="5924414"/>
            <a:ext cx="4249005" cy="1202593"/>
          </a:xfrm>
          <a:prstGeom prst="rect">
            <a:avLst/>
          </a:prstGeom>
        </p:spPr>
        <p:txBody>
          <a:bodyPr anchor="t" rtlCol="false" tIns="0" lIns="0" bIns="0" rIns="0">
            <a:spAutoFit/>
          </a:bodyPr>
          <a:lstStyle/>
          <a:p>
            <a:pPr algn="l">
              <a:lnSpc>
                <a:spcPts val="2385"/>
              </a:lnSpc>
              <a:spcBef>
                <a:spcPct val="0"/>
              </a:spcBef>
            </a:pPr>
            <a:r>
              <a:rPr lang="en-US" b="true" sz="2056">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0" id="10"/>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12/15</a:t>
            </a:r>
          </a:p>
        </p:txBody>
      </p:sp>
      <p:sp>
        <p:nvSpPr>
          <p:cNvPr name="TextBox 11" id="11"/>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grpSp>
        <p:nvGrpSpPr>
          <p:cNvPr name="Group 12" id="12"/>
          <p:cNvGrpSpPr/>
          <p:nvPr/>
        </p:nvGrpSpPr>
        <p:grpSpPr>
          <a:xfrm rot="0">
            <a:off x="15265414" y="3604841"/>
            <a:ext cx="8923409" cy="3482573"/>
            <a:chOff x="0" y="0"/>
            <a:chExt cx="2350198" cy="917221"/>
          </a:xfrm>
        </p:grpSpPr>
        <p:sp>
          <p:nvSpPr>
            <p:cNvPr name="Freeform 13" id="13"/>
            <p:cNvSpPr/>
            <p:nvPr/>
          </p:nvSpPr>
          <p:spPr>
            <a:xfrm flipH="false" flipV="false" rot="0">
              <a:off x="0" y="0"/>
              <a:ext cx="2350198" cy="917221"/>
            </a:xfrm>
            <a:custGeom>
              <a:avLst/>
              <a:gdLst/>
              <a:ahLst/>
              <a:cxnLst/>
              <a:rect r="r" b="b" t="t" l="l"/>
              <a:pathLst>
                <a:path h="917221" w="2350198">
                  <a:moveTo>
                    <a:pt x="0" y="0"/>
                  </a:moveTo>
                  <a:lnTo>
                    <a:pt x="2350198" y="0"/>
                  </a:lnTo>
                  <a:lnTo>
                    <a:pt x="2350198" y="917221"/>
                  </a:lnTo>
                  <a:lnTo>
                    <a:pt x="0" y="917221"/>
                  </a:lnTo>
                  <a:close/>
                </a:path>
              </a:pathLst>
            </a:custGeom>
            <a:gradFill rotWithShape="true">
              <a:gsLst>
                <a:gs pos="0">
                  <a:srgbClr val="243F81">
                    <a:alpha val="100000"/>
                  </a:srgbClr>
                </a:gs>
                <a:gs pos="100000">
                  <a:srgbClr val="288198">
                    <a:alpha val="100000"/>
                  </a:srgbClr>
                </a:gs>
              </a:gsLst>
              <a:lin ang="0"/>
            </a:gradFill>
          </p:spPr>
        </p:sp>
        <p:sp>
          <p:nvSpPr>
            <p:cNvPr name="TextBox 14" id="14"/>
            <p:cNvSpPr txBox="true"/>
            <p:nvPr/>
          </p:nvSpPr>
          <p:spPr>
            <a:xfrm>
              <a:off x="0" y="-19050"/>
              <a:ext cx="2350198" cy="936271"/>
            </a:xfrm>
            <a:prstGeom prst="rect">
              <a:avLst/>
            </a:prstGeom>
          </p:spPr>
          <p:txBody>
            <a:bodyPr anchor="ctr" rtlCol="false" tIns="50800" lIns="50800" bIns="50800" rIns="50800"/>
            <a:lstStyle/>
            <a:p>
              <a:pPr algn="ctr">
                <a:lnSpc>
                  <a:spcPts val="2783"/>
                </a:lnSpc>
              </a:pPr>
            </a:p>
          </p:txBody>
        </p:sp>
      </p:grpSp>
      <p:grpSp>
        <p:nvGrpSpPr>
          <p:cNvPr name="Group 15" id="15"/>
          <p:cNvGrpSpPr>
            <a:grpSpLocks noChangeAspect="true"/>
          </p:cNvGrpSpPr>
          <p:nvPr/>
        </p:nvGrpSpPr>
        <p:grpSpPr>
          <a:xfrm rot="0">
            <a:off x="12611788" y="2628419"/>
            <a:ext cx="5030161" cy="5030161"/>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23" t="-25046" r="223" b="-25046"/>
              </a:stretch>
            </a:blipFill>
          </p:spPr>
        </p:sp>
      </p:grpSp>
      <p:grpSp>
        <p:nvGrpSpPr>
          <p:cNvPr name="Group 19" id="19"/>
          <p:cNvGrpSpPr/>
          <p:nvPr/>
        </p:nvGrpSpPr>
        <p:grpSpPr>
          <a:xfrm rot="0">
            <a:off x="12706251" y="6161550"/>
            <a:ext cx="1851727" cy="185172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22" id="22"/>
          <p:cNvGrpSpPr/>
          <p:nvPr/>
        </p:nvGrpSpPr>
        <p:grpSpPr>
          <a:xfrm rot="0">
            <a:off x="15553532" y="2478431"/>
            <a:ext cx="1431892" cy="143189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5" id="25"/>
          <p:cNvSpPr txBox="true"/>
          <p:nvPr/>
        </p:nvSpPr>
        <p:spPr>
          <a:xfrm rot="0">
            <a:off x="1753164" y="5277304"/>
            <a:ext cx="4363020" cy="1901241"/>
          </a:xfrm>
          <a:prstGeom prst="rect">
            <a:avLst/>
          </a:prstGeom>
        </p:spPr>
        <p:txBody>
          <a:bodyPr anchor="t" rtlCol="false" tIns="0" lIns="0" bIns="0" rIns="0">
            <a:spAutoFit/>
          </a:bodyPr>
          <a:lstStyle/>
          <a:p>
            <a:pPr algn="just">
              <a:lnSpc>
                <a:spcPts val="14884"/>
              </a:lnSpc>
              <a:spcBef>
                <a:spcPct val="0"/>
              </a:spcBef>
            </a:pPr>
            <a:r>
              <a:rPr lang="en-US" sz="12831">
                <a:solidFill>
                  <a:srgbClr val="FFFFFF"/>
                </a:solidFill>
                <a:latin typeface="Antonio Light"/>
                <a:ea typeface="Antonio Light"/>
                <a:cs typeface="Antonio Light"/>
                <a:sym typeface="Antonio Light"/>
              </a:rPr>
              <a:t>TRENDS</a:t>
            </a:r>
          </a:p>
        </p:txBody>
      </p:sp>
      <p:sp>
        <p:nvSpPr>
          <p:cNvPr name="TextBox 26" id="26"/>
          <p:cNvSpPr txBox="true"/>
          <p:nvPr/>
        </p:nvSpPr>
        <p:spPr>
          <a:xfrm rot="0">
            <a:off x="7067267" y="3604841"/>
            <a:ext cx="4931549" cy="3249676"/>
          </a:xfrm>
          <a:prstGeom prst="rect">
            <a:avLst/>
          </a:prstGeom>
        </p:spPr>
        <p:txBody>
          <a:bodyPr anchor="t" rtlCol="false" tIns="0" lIns="0" bIns="0" rIns="0">
            <a:spAutoFit/>
          </a:bodyPr>
          <a:lstStyle/>
          <a:p>
            <a:pPr algn="l">
              <a:lnSpc>
                <a:spcPts val="2552"/>
              </a:lnSpc>
              <a:spcBef>
                <a:spcPct val="0"/>
              </a:spcBef>
            </a:pPr>
            <a:r>
              <a:rPr lang="en-US" b="true" sz="22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name="Group 27" id="27"/>
          <p:cNvGrpSpPr/>
          <p:nvPr/>
        </p:nvGrpSpPr>
        <p:grpSpPr>
          <a:xfrm rot="0">
            <a:off x="1144394" y="3194377"/>
            <a:ext cx="1217541" cy="121754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30" id="30"/>
          <p:cNvSpPr txBox="true"/>
          <p:nvPr/>
        </p:nvSpPr>
        <p:spPr>
          <a:xfrm rot="0">
            <a:off x="1753164" y="3525413"/>
            <a:ext cx="4617164" cy="1901241"/>
          </a:xfrm>
          <a:prstGeom prst="rect">
            <a:avLst/>
          </a:prstGeom>
        </p:spPr>
        <p:txBody>
          <a:bodyPr anchor="t" rtlCol="false" tIns="0" lIns="0" bIns="0" rIns="0">
            <a:spAutoFit/>
          </a:bodyPr>
          <a:lstStyle/>
          <a:p>
            <a:pPr algn="just">
              <a:lnSpc>
                <a:spcPts val="14884"/>
              </a:lnSpc>
              <a:spcBef>
                <a:spcPct val="0"/>
              </a:spcBef>
            </a:pPr>
            <a:r>
              <a:rPr lang="en-US" b="true" sz="12831">
                <a:solidFill>
                  <a:srgbClr val="FFFFFF"/>
                </a:solidFill>
                <a:latin typeface="Antonio Ultra-Bold"/>
                <a:ea typeface="Antonio Ultra-Bold"/>
                <a:cs typeface="Antonio Ultra-Bold"/>
                <a:sym typeface="Antonio Ultra-Bold"/>
              </a:rPr>
              <a:t>FUTURE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0" id="10"/>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10/15</a:t>
            </a:r>
          </a:p>
        </p:txBody>
      </p:sp>
      <p:sp>
        <p:nvSpPr>
          <p:cNvPr name="TextBox 11" id="11"/>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2" id="12"/>
          <p:cNvSpPr txBox="true"/>
          <p:nvPr/>
        </p:nvSpPr>
        <p:spPr>
          <a:xfrm rot="0">
            <a:off x="1865700" y="2760415"/>
            <a:ext cx="6275038"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KEY </a:t>
            </a:r>
          </a:p>
        </p:txBody>
      </p:sp>
      <p:sp>
        <p:nvSpPr>
          <p:cNvPr name="TextBox 13" id="13"/>
          <p:cNvSpPr txBox="true"/>
          <p:nvPr/>
        </p:nvSpPr>
        <p:spPr>
          <a:xfrm rot="0">
            <a:off x="1865700" y="4179448"/>
            <a:ext cx="5515670"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CHALLENGES</a:t>
            </a:r>
          </a:p>
        </p:txBody>
      </p:sp>
      <p:sp>
        <p:nvSpPr>
          <p:cNvPr name="TextBox 14" id="14"/>
          <p:cNvSpPr txBox="true"/>
          <p:nvPr/>
        </p:nvSpPr>
        <p:spPr>
          <a:xfrm rot="0">
            <a:off x="1865700" y="6005205"/>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15" id="15"/>
          <p:cNvGrpSpPr/>
          <p:nvPr/>
        </p:nvGrpSpPr>
        <p:grpSpPr>
          <a:xfrm rot="0">
            <a:off x="9144000" y="3296472"/>
            <a:ext cx="18751960" cy="1195812"/>
            <a:chOff x="0" y="0"/>
            <a:chExt cx="4938788" cy="314946"/>
          </a:xfrm>
        </p:grpSpPr>
        <p:sp>
          <p:nvSpPr>
            <p:cNvPr name="Freeform 16" id="16"/>
            <p:cNvSpPr/>
            <p:nvPr/>
          </p:nvSpPr>
          <p:spPr>
            <a:xfrm flipH="false" flipV="false" rot="0">
              <a:off x="0" y="0"/>
              <a:ext cx="4938788" cy="314946"/>
            </a:xfrm>
            <a:custGeom>
              <a:avLst/>
              <a:gdLst/>
              <a:ahLst/>
              <a:cxnLst/>
              <a:rect r="r" b="b" t="t" l="l"/>
              <a:pathLst>
                <a:path h="314946" w="4938788">
                  <a:moveTo>
                    <a:pt x="0" y="0"/>
                  </a:moveTo>
                  <a:lnTo>
                    <a:pt x="4938788" y="0"/>
                  </a:lnTo>
                  <a:lnTo>
                    <a:pt x="4938788" y="314946"/>
                  </a:lnTo>
                  <a:lnTo>
                    <a:pt x="0" y="314946"/>
                  </a:lnTo>
                  <a:close/>
                </a:path>
              </a:pathLst>
            </a:custGeom>
            <a:gradFill rotWithShape="true">
              <a:gsLst>
                <a:gs pos="0">
                  <a:srgbClr val="243F81">
                    <a:alpha val="100000"/>
                  </a:srgbClr>
                </a:gs>
                <a:gs pos="100000">
                  <a:srgbClr val="288198">
                    <a:alpha val="100000"/>
                  </a:srgbClr>
                </a:gs>
              </a:gsLst>
              <a:lin ang="0"/>
            </a:gradFill>
          </p:spPr>
        </p:sp>
        <p:sp>
          <p:nvSpPr>
            <p:cNvPr name="TextBox 17" id="17"/>
            <p:cNvSpPr txBox="true"/>
            <p:nvPr/>
          </p:nvSpPr>
          <p:spPr>
            <a:xfrm>
              <a:off x="0" y="-19050"/>
              <a:ext cx="4938788" cy="333996"/>
            </a:xfrm>
            <a:prstGeom prst="rect">
              <a:avLst/>
            </a:prstGeom>
          </p:spPr>
          <p:txBody>
            <a:bodyPr anchor="ctr" rtlCol="false" tIns="50800" lIns="50800" bIns="50800" rIns="50800"/>
            <a:lstStyle/>
            <a:p>
              <a:pPr algn="ctr">
                <a:lnSpc>
                  <a:spcPts val="2783"/>
                </a:lnSpc>
              </a:pPr>
            </a:p>
          </p:txBody>
        </p:sp>
      </p:grpSp>
      <p:grpSp>
        <p:nvGrpSpPr>
          <p:cNvPr name="Group 18" id="18"/>
          <p:cNvGrpSpPr/>
          <p:nvPr/>
        </p:nvGrpSpPr>
        <p:grpSpPr>
          <a:xfrm rot="0">
            <a:off x="8140738" y="2722315"/>
            <a:ext cx="2014483" cy="2344125"/>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48404" t="0" r="-48404" b="0"/>
              </a:stretch>
            </a:blipFill>
            <a:ln w="57150" cap="sq">
              <a:gradFill>
                <a:gsLst>
                  <a:gs pos="0">
                    <a:srgbClr val="243F81">
                      <a:alpha val="100000"/>
                    </a:srgbClr>
                  </a:gs>
                  <a:gs pos="100000">
                    <a:srgbClr val="288198">
                      <a:alpha val="100000"/>
                    </a:srgbClr>
                  </a:gs>
                </a:gsLst>
                <a:lin ang="0"/>
              </a:gradFill>
              <a:prstDash val="solid"/>
              <a:miter/>
            </a:ln>
          </p:spPr>
        </p:sp>
      </p:grpSp>
      <p:grpSp>
        <p:nvGrpSpPr>
          <p:cNvPr name="Group 20" id="20"/>
          <p:cNvGrpSpPr/>
          <p:nvPr/>
        </p:nvGrpSpPr>
        <p:grpSpPr>
          <a:xfrm rot="0">
            <a:off x="8912020" y="5865320"/>
            <a:ext cx="18751960" cy="1195812"/>
            <a:chOff x="0" y="0"/>
            <a:chExt cx="4938788" cy="314946"/>
          </a:xfrm>
        </p:grpSpPr>
        <p:sp>
          <p:nvSpPr>
            <p:cNvPr name="Freeform 21" id="21"/>
            <p:cNvSpPr/>
            <p:nvPr/>
          </p:nvSpPr>
          <p:spPr>
            <a:xfrm flipH="false" flipV="false" rot="0">
              <a:off x="0" y="0"/>
              <a:ext cx="4938788" cy="314946"/>
            </a:xfrm>
            <a:custGeom>
              <a:avLst/>
              <a:gdLst/>
              <a:ahLst/>
              <a:cxnLst/>
              <a:rect r="r" b="b" t="t" l="l"/>
              <a:pathLst>
                <a:path h="314946" w="4938788">
                  <a:moveTo>
                    <a:pt x="0" y="0"/>
                  </a:moveTo>
                  <a:lnTo>
                    <a:pt x="4938788" y="0"/>
                  </a:lnTo>
                  <a:lnTo>
                    <a:pt x="4938788" y="314946"/>
                  </a:lnTo>
                  <a:lnTo>
                    <a:pt x="0" y="314946"/>
                  </a:lnTo>
                  <a:close/>
                </a:path>
              </a:pathLst>
            </a:custGeom>
            <a:gradFill rotWithShape="true">
              <a:gsLst>
                <a:gs pos="0">
                  <a:srgbClr val="243F81">
                    <a:alpha val="100000"/>
                  </a:srgbClr>
                </a:gs>
                <a:gs pos="100000">
                  <a:srgbClr val="288198">
                    <a:alpha val="100000"/>
                  </a:srgbClr>
                </a:gs>
              </a:gsLst>
              <a:lin ang="0"/>
            </a:gradFill>
          </p:spPr>
        </p:sp>
        <p:sp>
          <p:nvSpPr>
            <p:cNvPr name="TextBox 22" id="22"/>
            <p:cNvSpPr txBox="true"/>
            <p:nvPr/>
          </p:nvSpPr>
          <p:spPr>
            <a:xfrm>
              <a:off x="0" y="-19050"/>
              <a:ext cx="4938788" cy="333996"/>
            </a:xfrm>
            <a:prstGeom prst="rect">
              <a:avLst/>
            </a:prstGeom>
          </p:spPr>
          <p:txBody>
            <a:bodyPr anchor="ctr" rtlCol="false" tIns="50800" lIns="50800" bIns="50800" rIns="50800"/>
            <a:lstStyle/>
            <a:p>
              <a:pPr algn="ctr">
                <a:lnSpc>
                  <a:spcPts val="2783"/>
                </a:lnSpc>
              </a:pPr>
            </a:p>
          </p:txBody>
        </p:sp>
      </p:grpSp>
      <p:grpSp>
        <p:nvGrpSpPr>
          <p:cNvPr name="Group 23" id="23"/>
          <p:cNvGrpSpPr/>
          <p:nvPr/>
        </p:nvGrpSpPr>
        <p:grpSpPr>
          <a:xfrm rot="0">
            <a:off x="8140738" y="5291164"/>
            <a:ext cx="2014483" cy="2344125"/>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53281" t="0" r="-53281" b="0"/>
              </a:stretch>
            </a:blipFill>
            <a:ln w="57150" cap="sq">
              <a:gradFill>
                <a:gsLst>
                  <a:gs pos="0">
                    <a:srgbClr val="243F81">
                      <a:alpha val="100000"/>
                    </a:srgbClr>
                  </a:gs>
                  <a:gs pos="100000">
                    <a:srgbClr val="288198">
                      <a:alpha val="100000"/>
                    </a:srgbClr>
                  </a:gs>
                </a:gsLst>
                <a:lin ang="0"/>
              </a:gradFill>
              <a:prstDash val="solid"/>
              <a:miter/>
            </a:ln>
          </p:spPr>
        </p:sp>
      </p:grpSp>
      <p:sp>
        <p:nvSpPr>
          <p:cNvPr name="TextBox 25" id="25"/>
          <p:cNvSpPr txBox="true"/>
          <p:nvPr/>
        </p:nvSpPr>
        <p:spPr>
          <a:xfrm rot="0">
            <a:off x="10618196" y="3388473"/>
            <a:ext cx="6422991" cy="101180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name="TextBox 26" id="26"/>
          <p:cNvSpPr txBox="true"/>
          <p:nvPr/>
        </p:nvSpPr>
        <p:spPr>
          <a:xfrm rot="0">
            <a:off x="10618196" y="2823075"/>
            <a:ext cx="4249005"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Evolving Threat Landscape</a:t>
            </a:r>
          </a:p>
        </p:txBody>
      </p:sp>
      <p:sp>
        <p:nvSpPr>
          <p:cNvPr name="TextBox 27" id="27"/>
          <p:cNvSpPr txBox="true"/>
          <p:nvPr/>
        </p:nvSpPr>
        <p:spPr>
          <a:xfrm rot="0">
            <a:off x="10618196" y="5897905"/>
            <a:ext cx="6422991" cy="101180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name="TextBox 28" id="28"/>
          <p:cNvSpPr txBox="true"/>
          <p:nvPr/>
        </p:nvSpPr>
        <p:spPr>
          <a:xfrm rot="0">
            <a:off x="10618196" y="5332507"/>
            <a:ext cx="5575683"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Complexity of IT Environments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0" id="10"/>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10/15</a:t>
            </a:r>
          </a:p>
        </p:txBody>
      </p:sp>
      <p:sp>
        <p:nvSpPr>
          <p:cNvPr name="TextBox 11" id="11"/>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2" id="12"/>
          <p:cNvSpPr txBox="true"/>
          <p:nvPr/>
        </p:nvSpPr>
        <p:spPr>
          <a:xfrm rot="0">
            <a:off x="6355423" y="2183984"/>
            <a:ext cx="2227832"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OUR</a:t>
            </a:r>
          </a:p>
        </p:txBody>
      </p:sp>
      <p:sp>
        <p:nvSpPr>
          <p:cNvPr name="TextBox 13" id="13"/>
          <p:cNvSpPr txBox="true"/>
          <p:nvPr/>
        </p:nvSpPr>
        <p:spPr>
          <a:xfrm rot="0">
            <a:off x="8583254" y="2183984"/>
            <a:ext cx="4440894"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SERVICES</a:t>
            </a:r>
          </a:p>
        </p:txBody>
      </p:sp>
      <p:grpSp>
        <p:nvGrpSpPr>
          <p:cNvPr name="Group 14" id="14"/>
          <p:cNvGrpSpPr/>
          <p:nvPr/>
        </p:nvGrpSpPr>
        <p:grpSpPr>
          <a:xfrm rot="0">
            <a:off x="2470746" y="3964928"/>
            <a:ext cx="3843838" cy="4472829"/>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243F81">
                    <a:alpha val="100000"/>
                  </a:srgbClr>
                </a:gs>
                <a:gs pos="100000">
                  <a:srgbClr val="288198">
                    <a:alpha val="100000"/>
                  </a:srgbClr>
                </a:gs>
              </a:gsLst>
              <a:lin ang="0"/>
            </a:gradFill>
          </p:spPr>
        </p:sp>
        <p:sp>
          <p:nvSpPr>
            <p:cNvPr name="TextBox 16" id="16"/>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17" id="17"/>
          <p:cNvGrpSpPr/>
          <p:nvPr/>
        </p:nvGrpSpPr>
        <p:grpSpPr>
          <a:xfrm rot="0">
            <a:off x="7747447" y="3937811"/>
            <a:ext cx="3843838" cy="4472829"/>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243F81">
                    <a:alpha val="100000"/>
                  </a:srgbClr>
                </a:gs>
                <a:gs pos="100000">
                  <a:srgbClr val="288198">
                    <a:alpha val="100000"/>
                  </a:srgbClr>
                </a:gs>
              </a:gsLst>
              <a:lin ang="0"/>
            </a:gradFill>
          </p:spPr>
        </p:sp>
        <p:sp>
          <p:nvSpPr>
            <p:cNvPr name="TextBox 19" id="19"/>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20" id="20"/>
          <p:cNvGrpSpPr/>
          <p:nvPr/>
        </p:nvGrpSpPr>
        <p:grpSpPr>
          <a:xfrm rot="0">
            <a:off x="3910263" y="3613526"/>
            <a:ext cx="1050230" cy="1222086"/>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2" id="22"/>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23" id="23"/>
          <p:cNvSpPr txBox="true"/>
          <p:nvPr/>
        </p:nvSpPr>
        <p:spPr>
          <a:xfrm rot="0">
            <a:off x="4132081" y="3904786"/>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1D386D"/>
                </a:solidFill>
                <a:latin typeface="Raleway Ultra-Bold"/>
                <a:ea typeface="Raleway Ultra-Bold"/>
                <a:cs typeface="Raleway Ultra-Bold"/>
                <a:sym typeface="Raleway Ultra-Bold"/>
              </a:rPr>
              <a:t>01</a:t>
            </a:r>
          </a:p>
        </p:txBody>
      </p:sp>
      <p:sp>
        <p:nvSpPr>
          <p:cNvPr name="TextBox 24" id="24"/>
          <p:cNvSpPr txBox="true"/>
          <p:nvPr/>
        </p:nvSpPr>
        <p:spPr>
          <a:xfrm rot="0">
            <a:off x="2970185" y="5990375"/>
            <a:ext cx="2844959" cy="16095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a:t>
            </a:r>
          </a:p>
        </p:txBody>
      </p:sp>
      <p:sp>
        <p:nvSpPr>
          <p:cNvPr name="TextBox 25" id="25"/>
          <p:cNvSpPr txBox="true"/>
          <p:nvPr/>
        </p:nvSpPr>
        <p:spPr>
          <a:xfrm rot="0">
            <a:off x="2940131" y="5143500"/>
            <a:ext cx="3085660" cy="678434"/>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Security Audits and Assessments</a:t>
            </a:r>
          </a:p>
        </p:txBody>
      </p:sp>
      <p:grpSp>
        <p:nvGrpSpPr>
          <p:cNvPr name="Group 26" id="26"/>
          <p:cNvGrpSpPr/>
          <p:nvPr/>
        </p:nvGrpSpPr>
        <p:grpSpPr>
          <a:xfrm rot="0">
            <a:off x="9096667" y="3724467"/>
            <a:ext cx="1050230" cy="1222086"/>
            <a:chOff x="0" y="0"/>
            <a:chExt cx="698500" cy="812800"/>
          </a:xfrm>
        </p:grpSpPr>
        <p:sp>
          <p:nvSpPr>
            <p:cNvPr name="Freeform 27" id="2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8" id="28"/>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29" id="29"/>
          <p:cNvSpPr txBox="true"/>
          <p:nvPr/>
        </p:nvSpPr>
        <p:spPr>
          <a:xfrm rot="0">
            <a:off x="9318486" y="4015726"/>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1D386D"/>
                </a:solidFill>
                <a:latin typeface="Raleway Ultra-Bold"/>
                <a:ea typeface="Raleway Ultra-Bold"/>
                <a:cs typeface="Raleway Ultra-Bold"/>
                <a:sym typeface="Raleway Ultra-Bold"/>
              </a:rPr>
              <a:t>02</a:t>
            </a:r>
          </a:p>
        </p:txBody>
      </p:sp>
      <p:sp>
        <p:nvSpPr>
          <p:cNvPr name="TextBox 30" id="30"/>
          <p:cNvSpPr txBox="true"/>
          <p:nvPr/>
        </p:nvSpPr>
        <p:spPr>
          <a:xfrm rot="0">
            <a:off x="8297225" y="5990375"/>
            <a:ext cx="2844959" cy="16095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a:t>
            </a:r>
          </a:p>
        </p:txBody>
      </p:sp>
      <p:sp>
        <p:nvSpPr>
          <p:cNvPr name="TextBox 31" id="31"/>
          <p:cNvSpPr txBox="true"/>
          <p:nvPr/>
        </p:nvSpPr>
        <p:spPr>
          <a:xfrm rot="0">
            <a:off x="8148299" y="5143500"/>
            <a:ext cx="3085660" cy="678434"/>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Managed Security Services</a:t>
            </a:r>
          </a:p>
        </p:txBody>
      </p:sp>
      <p:grpSp>
        <p:nvGrpSpPr>
          <p:cNvPr name="Group 32" id="32"/>
          <p:cNvGrpSpPr/>
          <p:nvPr/>
        </p:nvGrpSpPr>
        <p:grpSpPr>
          <a:xfrm rot="0">
            <a:off x="13024148" y="3964928"/>
            <a:ext cx="3843838" cy="4472829"/>
            <a:chOff x="0" y="0"/>
            <a:chExt cx="698500" cy="812800"/>
          </a:xfrm>
        </p:grpSpPr>
        <p:sp>
          <p:nvSpPr>
            <p:cNvPr name="Freeform 33" id="3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243F81">
                    <a:alpha val="100000"/>
                  </a:srgbClr>
                </a:gs>
                <a:gs pos="100000">
                  <a:srgbClr val="288198">
                    <a:alpha val="100000"/>
                  </a:srgbClr>
                </a:gs>
              </a:gsLst>
              <a:lin ang="0"/>
            </a:gradFill>
          </p:spPr>
        </p:sp>
        <p:sp>
          <p:nvSpPr>
            <p:cNvPr name="TextBox 34" id="34"/>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grpSp>
        <p:nvGrpSpPr>
          <p:cNvPr name="Group 35" id="35"/>
          <p:cNvGrpSpPr/>
          <p:nvPr/>
        </p:nvGrpSpPr>
        <p:grpSpPr>
          <a:xfrm rot="0">
            <a:off x="14373368" y="3751584"/>
            <a:ext cx="1050230" cy="1222086"/>
            <a:chOff x="0" y="0"/>
            <a:chExt cx="698500" cy="812800"/>
          </a:xfrm>
        </p:grpSpPr>
        <p:sp>
          <p:nvSpPr>
            <p:cNvPr name="Freeform 36" id="3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37" id="37"/>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38" id="38"/>
          <p:cNvSpPr txBox="true"/>
          <p:nvPr/>
        </p:nvSpPr>
        <p:spPr>
          <a:xfrm rot="0">
            <a:off x="14595187" y="4042843"/>
            <a:ext cx="701843" cy="572892"/>
          </a:xfrm>
          <a:prstGeom prst="rect">
            <a:avLst/>
          </a:prstGeom>
        </p:spPr>
        <p:txBody>
          <a:bodyPr anchor="t" rtlCol="false" tIns="0" lIns="0" bIns="0" rIns="0">
            <a:spAutoFit/>
          </a:bodyPr>
          <a:lstStyle/>
          <a:p>
            <a:pPr algn="l">
              <a:lnSpc>
                <a:spcPts val="4503"/>
              </a:lnSpc>
              <a:spcBef>
                <a:spcPct val="0"/>
              </a:spcBef>
            </a:pPr>
            <a:r>
              <a:rPr lang="en-US" b="true" sz="3882">
                <a:solidFill>
                  <a:srgbClr val="1D386D"/>
                </a:solidFill>
                <a:latin typeface="Raleway Ultra-Bold"/>
                <a:ea typeface="Raleway Ultra-Bold"/>
                <a:cs typeface="Raleway Ultra-Bold"/>
                <a:sym typeface="Raleway Ultra-Bold"/>
              </a:rPr>
              <a:t>03</a:t>
            </a:r>
          </a:p>
        </p:txBody>
      </p:sp>
      <p:sp>
        <p:nvSpPr>
          <p:cNvPr name="TextBox 39" id="39"/>
          <p:cNvSpPr txBox="true"/>
          <p:nvPr/>
        </p:nvSpPr>
        <p:spPr>
          <a:xfrm rot="0">
            <a:off x="13573926" y="6017492"/>
            <a:ext cx="2844959" cy="1609532"/>
          </a:xfrm>
          <a:prstGeom prst="rect">
            <a:avLst/>
          </a:prstGeom>
        </p:spPr>
        <p:txBody>
          <a:bodyPr anchor="t" rtlCol="false" tIns="0" lIns="0" bIns="0" rIns="0">
            <a:spAutoFit/>
          </a:bodyPr>
          <a:lstStyle/>
          <a:p>
            <a:pPr algn="ctr">
              <a:lnSpc>
                <a:spcPts val="2130"/>
              </a:lnSpc>
              <a:spcBef>
                <a:spcPct val="0"/>
              </a:spcBef>
            </a:pPr>
            <a:r>
              <a:rPr lang="en-US" b="true" sz="1837">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a:t>
            </a:r>
          </a:p>
        </p:txBody>
      </p:sp>
      <p:sp>
        <p:nvSpPr>
          <p:cNvPr name="TextBox 40" id="40"/>
          <p:cNvSpPr txBox="true"/>
          <p:nvPr/>
        </p:nvSpPr>
        <p:spPr>
          <a:xfrm rot="0">
            <a:off x="13425000" y="5170617"/>
            <a:ext cx="3085660" cy="678434"/>
          </a:xfrm>
          <a:prstGeom prst="rect">
            <a:avLst/>
          </a:prstGeom>
        </p:spPr>
        <p:txBody>
          <a:bodyPr anchor="t" rtlCol="false" tIns="0" lIns="0" bIns="0" rIns="0">
            <a:spAutoFit/>
          </a:bodyPr>
          <a:lstStyle/>
          <a:p>
            <a:pPr algn="ctr">
              <a:lnSpc>
                <a:spcPts val="2668"/>
              </a:lnSpc>
              <a:spcBef>
                <a:spcPct val="0"/>
              </a:spcBef>
            </a:pPr>
            <a:r>
              <a:rPr lang="en-US" b="true" sz="2300">
                <a:solidFill>
                  <a:srgbClr val="FFFFFF"/>
                </a:solidFill>
                <a:latin typeface="Raleway Ultra-Bold"/>
                <a:ea typeface="Raleway Ultra-Bold"/>
                <a:cs typeface="Raleway Ultra-Bold"/>
                <a:sym typeface="Raleway Ultra-Bold"/>
              </a:rPr>
              <a:t>Incident Response and Recovery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6030363" y="896714"/>
            <a:ext cx="2680687" cy="897724"/>
            <a:chOff x="0" y="0"/>
            <a:chExt cx="706025" cy="236438"/>
          </a:xfrm>
        </p:grpSpPr>
        <p:sp>
          <p:nvSpPr>
            <p:cNvPr name="Freeform 7" id="7"/>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8" id="8"/>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9" id="9"/>
          <p:cNvSpPr txBox="true"/>
          <p:nvPr/>
        </p:nvSpPr>
        <p:spPr>
          <a:xfrm rot="0">
            <a:off x="2406903" y="3310736"/>
            <a:ext cx="6995030" cy="2446249"/>
          </a:xfrm>
          <a:prstGeom prst="rect">
            <a:avLst/>
          </a:prstGeom>
        </p:spPr>
        <p:txBody>
          <a:bodyPr anchor="t" rtlCol="false" tIns="0" lIns="0" bIns="0" rIns="0">
            <a:spAutoFit/>
          </a:bodyPr>
          <a:lstStyle/>
          <a:p>
            <a:pPr algn="ctr">
              <a:lnSpc>
                <a:spcPts val="19192"/>
              </a:lnSpc>
              <a:spcBef>
                <a:spcPct val="0"/>
              </a:spcBef>
            </a:pPr>
            <a:r>
              <a:rPr lang="en-US" b="true" sz="16545">
                <a:solidFill>
                  <a:srgbClr val="FFFFFF"/>
                </a:solidFill>
                <a:latin typeface="Antonio Ultra-Bold"/>
                <a:ea typeface="Antonio Ultra-Bold"/>
                <a:cs typeface="Antonio Ultra-Bold"/>
                <a:sym typeface="Antonio Ultra-Bold"/>
              </a:rPr>
              <a:t>THANK</a:t>
            </a:r>
          </a:p>
        </p:txBody>
      </p:sp>
      <p:grpSp>
        <p:nvGrpSpPr>
          <p:cNvPr name="Group 10" id="10"/>
          <p:cNvGrpSpPr/>
          <p:nvPr/>
        </p:nvGrpSpPr>
        <p:grpSpPr>
          <a:xfrm rot="0">
            <a:off x="2253489" y="2403386"/>
            <a:ext cx="2138817" cy="21388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10697179" y="3989897"/>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717548" y="6629902"/>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0717548" y="5308408"/>
            <a:ext cx="549969" cy="549969"/>
          </a:xfrm>
          <a:custGeom>
            <a:avLst/>
            <a:gdLst/>
            <a:ahLst/>
            <a:cxnLst/>
            <a:rect r="r" b="b" t="t" l="l"/>
            <a:pathLst>
              <a:path h="549969" w="549969">
                <a:moveTo>
                  <a:pt x="0" y="0"/>
                </a:moveTo>
                <a:lnTo>
                  <a:pt x="549969" y="0"/>
                </a:lnTo>
                <a:lnTo>
                  <a:pt x="549969" y="549969"/>
                </a:lnTo>
                <a:lnTo>
                  <a:pt x="0" y="5499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sp>
        <p:nvSpPr>
          <p:cNvPr name="TextBox 17" id="17"/>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15/15</a:t>
            </a:r>
          </a:p>
        </p:txBody>
      </p:sp>
      <p:sp>
        <p:nvSpPr>
          <p:cNvPr name="TextBox 18" id="18"/>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9" id="19"/>
          <p:cNvSpPr txBox="true"/>
          <p:nvPr/>
        </p:nvSpPr>
        <p:spPr>
          <a:xfrm rot="0">
            <a:off x="3768105" y="5437365"/>
            <a:ext cx="4272627" cy="2446249"/>
          </a:xfrm>
          <a:prstGeom prst="rect">
            <a:avLst/>
          </a:prstGeom>
        </p:spPr>
        <p:txBody>
          <a:bodyPr anchor="t" rtlCol="false" tIns="0" lIns="0" bIns="0" rIns="0">
            <a:spAutoFit/>
          </a:bodyPr>
          <a:lstStyle/>
          <a:p>
            <a:pPr algn="l">
              <a:lnSpc>
                <a:spcPts val="19192"/>
              </a:lnSpc>
              <a:spcBef>
                <a:spcPct val="0"/>
              </a:spcBef>
            </a:pPr>
            <a:r>
              <a:rPr lang="en-US" sz="16545">
                <a:solidFill>
                  <a:srgbClr val="FFFFFF"/>
                </a:solidFill>
                <a:latin typeface="Antonio Light"/>
                <a:ea typeface="Antonio Light"/>
                <a:cs typeface="Antonio Light"/>
                <a:sym typeface="Antonio Light"/>
              </a:rPr>
              <a:t>YOU!</a:t>
            </a:r>
          </a:p>
        </p:txBody>
      </p:sp>
      <p:sp>
        <p:nvSpPr>
          <p:cNvPr name="TextBox 20" id="20"/>
          <p:cNvSpPr txBox="true"/>
          <p:nvPr/>
        </p:nvSpPr>
        <p:spPr>
          <a:xfrm rot="0">
            <a:off x="11592066" y="4035031"/>
            <a:ext cx="2552873" cy="3355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Montserrat Medium"/>
                <a:ea typeface="Montserrat Medium"/>
                <a:cs typeface="Montserrat Medium"/>
                <a:sym typeface="Montserrat Medium"/>
              </a:rPr>
              <a:t>+123-456-7890</a:t>
            </a:r>
          </a:p>
        </p:txBody>
      </p:sp>
      <p:sp>
        <p:nvSpPr>
          <p:cNvPr name="TextBox 21" id="21"/>
          <p:cNvSpPr txBox="true"/>
          <p:nvPr/>
        </p:nvSpPr>
        <p:spPr>
          <a:xfrm rot="0">
            <a:off x="11592066" y="5380215"/>
            <a:ext cx="4769600" cy="3355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Montserrat Medium"/>
                <a:ea typeface="Montserrat Medium"/>
                <a:cs typeface="Montserrat Medium"/>
                <a:sym typeface="Montserrat Medium"/>
              </a:rPr>
              <a:t>hello@reallygreatsite.com</a:t>
            </a:r>
          </a:p>
        </p:txBody>
      </p:sp>
      <p:sp>
        <p:nvSpPr>
          <p:cNvPr name="TextBox 22" id="22"/>
          <p:cNvSpPr txBox="true"/>
          <p:nvPr/>
        </p:nvSpPr>
        <p:spPr>
          <a:xfrm rot="0">
            <a:off x="11592066" y="6741882"/>
            <a:ext cx="4769600" cy="33553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Montserrat Medium"/>
                <a:ea typeface="Montserrat Medium"/>
                <a:cs typeface="Montserrat Medium"/>
                <a:sym typeface="Montserrat Medium"/>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1921630" y="2670677"/>
            <a:ext cx="5246370" cy="52463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9"/>
              <a:stretch>
                <a:fillRect l="-25000" t="0" r="-25000" b="0"/>
              </a:stretch>
            </a:blipFill>
            <a:ln w="85725" cap="sq">
              <a:gradFill>
                <a:gsLst>
                  <a:gs pos="0">
                    <a:srgbClr val="243F81">
                      <a:alpha val="100000"/>
                    </a:srgbClr>
                  </a:gs>
                  <a:gs pos="100000">
                    <a:srgbClr val="288198">
                      <a:alpha val="100000"/>
                    </a:srgbClr>
                  </a:gs>
                </a:gsLst>
                <a:lin ang="0"/>
              </a:gradFill>
              <a:prstDash val="solid"/>
              <a:miter/>
            </a:ln>
          </p:spPr>
        </p:sp>
      </p:grpSp>
      <p:grpSp>
        <p:nvGrpSpPr>
          <p:cNvPr name="Group 8" id="8"/>
          <p:cNvGrpSpPr/>
          <p:nvPr/>
        </p:nvGrpSpPr>
        <p:grpSpPr>
          <a:xfrm rot="0">
            <a:off x="11504067" y="2358141"/>
            <a:ext cx="1148007" cy="11480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1" id="11"/>
          <p:cNvSpPr txBox="true"/>
          <p:nvPr/>
        </p:nvSpPr>
        <p:spPr>
          <a:xfrm rot="0">
            <a:off x="6729485" y="3287770"/>
            <a:ext cx="4411782" cy="4012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name="Group 12" id="12"/>
          <p:cNvGrpSpPr/>
          <p:nvPr/>
        </p:nvGrpSpPr>
        <p:grpSpPr>
          <a:xfrm rot="0">
            <a:off x="16111293" y="7179103"/>
            <a:ext cx="1148007" cy="11480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5" id="15"/>
          <p:cNvGrpSpPr/>
          <p:nvPr/>
        </p:nvGrpSpPr>
        <p:grpSpPr>
          <a:xfrm rot="0">
            <a:off x="3353217" y="5418722"/>
            <a:ext cx="1776216" cy="936546"/>
            <a:chOff x="0" y="0"/>
            <a:chExt cx="467810" cy="246662"/>
          </a:xfrm>
        </p:grpSpPr>
        <p:sp>
          <p:nvSpPr>
            <p:cNvPr name="Freeform 16" id="16"/>
            <p:cNvSpPr/>
            <p:nvPr/>
          </p:nvSpPr>
          <p:spPr>
            <a:xfrm flipH="false" flipV="false" rot="0">
              <a:off x="0" y="0"/>
              <a:ext cx="467810" cy="246662"/>
            </a:xfrm>
            <a:custGeom>
              <a:avLst/>
              <a:gdLst/>
              <a:ahLst/>
              <a:cxnLst/>
              <a:rect r="r" b="b" t="t" l="l"/>
              <a:pathLst>
                <a:path h="246662" w="467810">
                  <a:moveTo>
                    <a:pt x="0" y="0"/>
                  </a:moveTo>
                  <a:lnTo>
                    <a:pt x="467810" y="0"/>
                  </a:lnTo>
                  <a:lnTo>
                    <a:pt x="467810" y="246662"/>
                  </a:lnTo>
                  <a:lnTo>
                    <a:pt x="0" y="246662"/>
                  </a:lnTo>
                  <a:close/>
                </a:path>
              </a:pathLst>
            </a:custGeom>
            <a:gradFill rotWithShape="true">
              <a:gsLst>
                <a:gs pos="0">
                  <a:srgbClr val="FFFFFF">
                    <a:alpha val="46000"/>
                  </a:srgbClr>
                </a:gs>
                <a:gs pos="100000">
                  <a:srgbClr val="9B9B9B">
                    <a:alpha val="5520"/>
                  </a:srgbClr>
                </a:gs>
              </a:gsLst>
              <a:lin ang="0"/>
            </a:gradFill>
          </p:spPr>
        </p:sp>
        <p:sp>
          <p:nvSpPr>
            <p:cNvPr name="TextBox 17" id="17"/>
            <p:cNvSpPr txBox="true"/>
            <p:nvPr/>
          </p:nvSpPr>
          <p:spPr>
            <a:xfrm>
              <a:off x="0" y="-19050"/>
              <a:ext cx="467810" cy="265712"/>
            </a:xfrm>
            <a:prstGeom prst="rect">
              <a:avLst/>
            </a:prstGeom>
          </p:spPr>
          <p:txBody>
            <a:bodyPr anchor="ctr" rtlCol="false" tIns="50800" lIns="50800" bIns="50800" rIns="50800"/>
            <a:lstStyle/>
            <a:p>
              <a:pPr algn="ctr">
                <a:lnSpc>
                  <a:spcPts val="2783"/>
                </a:lnSpc>
              </a:pPr>
            </a:p>
          </p:txBody>
        </p:sp>
      </p:grpSp>
      <p:sp>
        <p:nvSpPr>
          <p:cNvPr name="TextBox 18" id="18"/>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9" id="19"/>
          <p:cNvGrpSpPr/>
          <p:nvPr/>
        </p:nvGrpSpPr>
        <p:grpSpPr>
          <a:xfrm rot="0">
            <a:off x="16030363" y="896714"/>
            <a:ext cx="2680687" cy="897724"/>
            <a:chOff x="0" y="0"/>
            <a:chExt cx="706025" cy="236438"/>
          </a:xfrm>
        </p:grpSpPr>
        <p:sp>
          <p:nvSpPr>
            <p:cNvPr name="Freeform 20" id="20"/>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21" id="21"/>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22" id="22"/>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02/15</a:t>
            </a:r>
          </a:p>
        </p:txBody>
      </p:sp>
      <p:sp>
        <p:nvSpPr>
          <p:cNvPr name="TextBox 23" id="23"/>
          <p:cNvSpPr txBox="true"/>
          <p:nvPr/>
        </p:nvSpPr>
        <p:spPr>
          <a:xfrm rot="0">
            <a:off x="1753164" y="3553773"/>
            <a:ext cx="4976321" cy="1740089"/>
          </a:xfrm>
          <a:prstGeom prst="rect">
            <a:avLst/>
          </a:prstGeom>
        </p:spPr>
        <p:txBody>
          <a:bodyPr anchor="t" rtlCol="false" tIns="0" lIns="0" bIns="0" rIns="0">
            <a:spAutoFit/>
          </a:bodyPr>
          <a:lstStyle/>
          <a:p>
            <a:pPr algn="just">
              <a:lnSpc>
                <a:spcPts val="13653"/>
              </a:lnSpc>
              <a:spcBef>
                <a:spcPct val="0"/>
              </a:spcBef>
            </a:pPr>
            <a:r>
              <a:rPr lang="en-US" b="true" sz="11770">
                <a:solidFill>
                  <a:srgbClr val="FFFFFF"/>
                </a:solidFill>
                <a:latin typeface="Antonio Ultra-Bold"/>
                <a:ea typeface="Antonio Ultra-Bold"/>
                <a:cs typeface="Antonio Ultra-Bold"/>
                <a:sym typeface="Antonio Ultra-Bold"/>
              </a:rPr>
              <a:t>ABOUT</a:t>
            </a:r>
          </a:p>
        </p:txBody>
      </p:sp>
      <p:sp>
        <p:nvSpPr>
          <p:cNvPr name="TextBox 24" id="24"/>
          <p:cNvSpPr txBox="true"/>
          <p:nvPr/>
        </p:nvSpPr>
        <p:spPr>
          <a:xfrm rot="0">
            <a:off x="1753164" y="5040763"/>
            <a:ext cx="1701086" cy="1740089"/>
          </a:xfrm>
          <a:prstGeom prst="rect">
            <a:avLst/>
          </a:prstGeom>
        </p:spPr>
        <p:txBody>
          <a:bodyPr anchor="t" rtlCol="false" tIns="0" lIns="0" bIns="0" rIns="0">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US</a:t>
            </a:r>
          </a:p>
        </p:txBody>
      </p:sp>
      <p:sp>
        <p:nvSpPr>
          <p:cNvPr name="TextBox 25" id="25"/>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70833" y="4060098"/>
            <a:ext cx="7116792" cy="4114800"/>
          </a:xfrm>
          <a:custGeom>
            <a:avLst/>
            <a:gdLst/>
            <a:ahLst/>
            <a:cxnLst/>
            <a:rect r="r" b="b" t="t" l="l"/>
            <a:pathLst>
              <a:path h="4114800" w="7116792">
                <a:moveTo>
                  <a:pt x="0" y="0"/>
                </a:moveTo>
                <a:lnTo>
                  <a:pt x="7116792" y="0"/>
                </a:lnTo>
                <a:lnTo>
                  <a:pt x="711679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1977851" y="4271007"/>
            <a:ext cx="3692982" cy="3692982"/>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t="0" r="-24712" b="0"/>
              </a:stretch>
            </a:blipFill>
          </p:spPr>
        </p:sp>
      </p:grpSp>
      <p:sp>
        <p:nvSpPr>
          <p:cNvPr name="TextBox 10" id="10"/>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1" id="11"/>
          <p:cNvGrpSpPr/>
          <p:nvPr/>
        </p:nvGrpSpPr>
        <p:grpSpPr>
          <a:xfrm rot="0">
            <a:off x="16030363" y="896714"/>
            <a:ext cx="2680687" cy="897724"/>
            <a:chOff x="0" y="0"/>
            <a:chExt cx="706025" cy="236438"/>
          </a:xfrm>
        </p:grpSpPr>
        <p:sp>
          <p:nvSpPr>
            <p:cNvPr name="Freeform 12" id="12"/>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3" id="13"/>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4" id="14"/>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03/15</a:t>
            </a:r>
          </a:p>
        </p:txBody>
      </p:sp>
      <p:sp>
        <p:nvSpPr>
          <p:cNvPr name="TextBox 15" id="15"/>
          <p:cNvSpPr txBox="true"/>
          <p:nvPr/>
        </p:nvSpPr>
        <p:spPr>
          <a:xfrm rot="0">
            <a:off x="4766287" y="2183984"/>
            <a:ext cx="4394179"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CYBER</a:t>
            </a:r>
          </a:p>
        </p:txBody>
      </p:sp>
      <p:sp>
        <p:nvSpPr>
          <p:cNvPr name="TextBox 16" id="16"/>
          <p:cNvSpPr txBox="true"/>
          <p:nvPr/>
        </p:nvSpPr>
        <p:spPr>
          <a:xfrm rot="0">
            <a:off x="7969725" y="2183984"/>
            <a:ext cx="6187406"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IMPORTANCE</a:t>
            </a:r>
          </a:p>
        </p:txBody>
      </p:sp>
      <p:grpSp>
        <p:nvGrpSpPr>
          <p:cNvPr name="Group 17" id="17"/>
          <p:cNvGrpSpPr>
            <a:grpSpLocks noChangeAspect="true"/>
          </p:cNvGrpSpPr>
          <p:nvPr/>
        </p:nvGrpSpPr>
        <p:grpSpPr>
          <a:xfrm rot="0">
            <a:off x="12937098" y="4271007"/>
            <a:ext cx="3692982" cy="3692982"/>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t="0" r="-24712" b="0"/>
              </a:stretch>
            </a:blipFill>
          </p:spPr>
        </p:sp>
      </p:grpSp>
      <p:sp>
        <p:nvSpPr>
          <p:cNvPr name="TextBox 21" id="21"/>
          <p:cNvSpPr txBox="true"/>
          <p:nvPr/>
        </p:nvSpPr>
        <p:spPr>
          <a:xfrm rot="0">
            <a:off x="6367562" y="4674143"/>
            <a:ext cx="5872806" cy="2877185"/>
          </a:xfrm>
          <a:prstGeom prst="rect">
            <a:avLst/>
          </a:prstGeom>
        </p:spPr>
        <p:txBody>
          <a:bodyPr anchor="t" rtlCol="false" tIns="0" lIns="0" bIns="0" rIns="0">
            <a:spAutoFit/>
          </a:bodyPr>
          <a:lstStyle/>
          <a:p>
            <a:pPr algn="ctr">
              <a:lnSpc>
                <a:spcPts val="2320"/>
              </a:lnSpc>
              <a:spcBef>
                <a:spcPct val="0"/>
              </a:spcBef>
            </a:pPr>
            <a:r>
              <a:rPr lang="en-US" b="true" sz="20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name="Group 22" id="22"/>
          <p:cNvGrpSpPr/>
          <p:nvPr/>
        </p:nvGrpSpPr>
        <p:grpSpPr>
          <a:xfrm rot="0">
            <a:off x="1679486" y="4569497"/>
            <a:ext cx="1148007" cy="11480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25" id="25"/>
          <p:cNvGrpSpPr/>
          <p:nvPr/>
        </p:nvGrpSpPr>
        <p:grpSpPr>
          <a:xfrm rot="0">
            <a:off x="15300184" y="7190525"/>
            <a:ext cx="1148007" cy="11480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28" id="28"/>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8669610" y="3073227"/>
            <a:ext cx="13199814" cy="5627536"/>
          </a:xfrm>
          <a:custGeom>
            <a:avLst/>
            <a:gdLst/>
            <a:ahLst/>
            <a:cxnLst/>
            <a:rect r="r" b="b" t="t" l="l"/>
            <a:pathLst>
              <a:path h="5627536" w="13199814">
                <a:moveTo>
                  <a:pt x="13199814" y="0"/>
                </a:moveTo>
                <a:lnTo>
                  <a:pt x="0" y="0"/>
                </a:lnTo>
                <a:lnTo>
                  <a:pt x="0" y="5627536"/>
                </a:lnTo>
                <a:lnTo>
                  <a:pt x="13199814" y="5627536"/>
                </a:lnTo>
                <a:lnTo>
                  <a:pt x="13199814" y="0"/>
                </a:lnTo>
                <a:close/>
              </a:path>
            </a:pathLst>
          </a:custGeom>
          <a:blipFill>
            <a:blip r:embed="rId7">
              <a:alphaModFix amt="43999"/>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0" id="10"/>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04/15</a:t>
            </a:r>
          </a:p>
        </p:txBody>
      </p:sp>
      <p:sp>
        <p:nvSpPr>
          <p:cNvPr name="TextBox 11" id="11"/>
          <p:cNvSpPr txBox="true"/>
          <p:nvPr/>
        </p:nvSpPr>
        <p:spPr>
          <a:xfrm rot="0">
            <a:off x="10447842" y="3553773"/>
            <a:ext cx="5933544" cy="1740089"/>
          </a:xfrm>
          <a:prstGeom prst="rect">
            <a:avLst/>
          </a:prstGeom>
        </p:spPr>
        <p:txBody>
          <a:bodyPr anchor="t" rtlCol="false" tIns="0" lIns="0" bIns="0" rIns="0">
            <a:spAutoFit/>
          </a:bodyPr>
          <a:lstStyle/>
          <a:p>
            <a:pPr algn="just">
              <a:lnSpc>
                <a:spcPts val="13653"/>
              </a:lnSpc>
              <a:spcBef>
                <a:spcPct val="0"/>
              </a:spcBef>
            </a:pPr>
            <a:r>
              <a:rPr lang="en-US" b="true" sz="11770">
                <a:solidFill>
                  <a:srgbClr val="FFFFFF"/>
                </a:solidFill>
                <a:latin typeface="Antonio Ultra-Bold"/>
                <a:ea typeface="Antonio Ultra-Bold"/>
                <a:cs typeface="Antonio Ultra-Bold"/>
                <a:sym typeface="Antonio Ultra-Bold"/>
              </a:rPr>
              <a:t>COMMON </a:t>
            </a:r>
          </a:p>
        </p:txBody>
      </p:sp>
      <p:sp>
        <p:nvSpPr>
          <p:cNvPr name="TextBox 12" id="12"/>
          <p:cNvSpPr txBox="true"/>
          <p:nvPr/>
        </p:nvSpPr>
        <p:spPr>
          <a:xfrm rot="0">
            <a:off x="10447842" y="5040763"/>
            <a:ext cx="6537581" cy="1740089"/>
          </a:xfrm>
          <a:prstGeom prst="rect">
            <a:avLst/>
          </a:prstGeom>
        </p:spPr>
        <p:txBody>
          <a:bodyPr anchor="t" rtlCol="false" tIns="0" lIns="0" bIns="0" rIns="0">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THREATS</a:t>
            </a:r>
          </a:p>
        </p:txBody>
      </p:sp>
      <p:sp>
        <p:nvSpPr>
          <p:cNvPr name="Freeform 13" id="13"/>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5" id="15"/>
          <p:cNvSpPr txBox="true"/>
          <p:nvPr/>
        </p:nvSpPr>
        <p:spPr>
          <a:xfrm rot="0">
            <a:off x="1921098" y="2922995"/>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16" id="16"/>
          <p:cNvGrpSpPr/>
          <p:nvPr/>
        </p:nvGrpSpPr>
        <p:grpSpPr>
          <a:xfrm rot="0">
            <a:off x="1105483" y="2441108"/>
            <a:ext cx="1148007" cy="11480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9" id="19"/>
          <p:cNvSpPr txBox="true"/>
          <p:nvPr/>
        </p:nvSpPr>
        <p:spPr>
          <a:xfrm rot="0">
            <a:off x="1921098" y="4842906"/>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0" id="20"/>
          <p:cNvGrpSpPr/>
          <p:nvPr/>
        </p:nvGrpSpPr>
        <p:grpSpPr>
          <a:xfrm rot="0">
            <a:off x="1105483" y="4361019"/>
            <a:ext cx="1148007" cy="11480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3" id="23"/>
          <p:cNvSpPr txBox="true"/>
          <p:nvPr/>
        </p:nvSpPr>
        <p:spPr>
          <a:xfrm rot="0">
            <a:off x="1921098" y="6762817"/>
            <a:ext cx="5872806"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4" id="24"/>
          <p:cNvGrpSpPr/>
          <p:nvPr/>
        </p:nvGrpSpPr>
        <p:grpSpPr>
          <a:xfrm rot="0">
            <a:off x="1105483" y="6280930"/>
            <a:ext cx="1148007" cy="11480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72049" y="2520315"/>
            <a:ext cx="4508599" cy="5246370"/>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53204" t="0" r="-53204" b="0"/>
              </a:stretch>
            </a:blipFill>
          </p:spPr>
        </p:sp>
      </p:grpSp>
      <p:grpSp>
        <p:nvGrpSpPr>
          <p:cNvPr name="Group 8" id="8"/>
          <p:cNvGrpSpPr/>
          <p:nvPr/>
        </p:nvGrpSpPr>
        <p:grpSpPr>
          <a:xfrm rot="0">
            <a:off x="5353006" y="1794438"/>
            <a:ext cx="1678544" cy="1953215"/>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41805" t="0" r="-41805" b="0"/>
              </a:stretch>
            </a:blipFill>
          </p:spPr>
        </p:sp>
      </p:grpSp>
      <p:grpSp>
        <p:nvGrpSpPr>
          <p:cNvPr name="Group 10" id="10"/>
          <p:cNvGrpSpPr/>
          <p:nvPr/>
        </p:nvGrpSpPr>
        <p:grpSpPr>
          <a:xfrm rot="0">
            <a:off x="5186519" y="6615217"/>
            <a:ext cx="1678544" cy="1953215"/>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1"/>
              <a:stretch>
                <a:fillRect l="-61087" t="0" r="-61087" b="0"/>
              </a:stretch>
            </a:blipFill>
          </p:spPr>
        </p:sp>
      </p:grpSp>
      <p:grpSp>
        <p:nvGrpSpPr>
          <p:cNvPr name="Group 12" id="12"/>
          <p:cNvGrpSpPr/>
          <p:nvPr/>
        </p:nvGrpSpPr>
        <p:grpSpPr>
          <a:xfrm rot="0">
            <a:off x="895218" y="5573710"/>
            <a:ext cx="1790091" cy="2083015"/>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14" id="14"/>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
        <p:nvSpPr>
          <p:cNvPr name="TextBox 15" id="15"/>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6" id="16"/>
          <p:cNvGrpSpPr/>
          <p:nvPr/>
        </p:nvGrpSpPr>
        <p:grpSpPr>
          <a:xfrm rot="0">
            <a:off x="16030363" y="896714"/>
            <a:ext cx="2680687" cy="897724"/>
            <a:chOff x="0" y="0"/>
            <a:chExt cx="706025" cy="236438"/>
          </a:xfrm>
        </p:grpSpPr>
        <p:sp>
          <p:nvSpPr>
            <p:cNvPr name="Freeform 17" id="17"/>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8" id="18"/>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9" id="19"/>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05/15</a:t>
            </a:r>
          </a:p>
        </p:txBody>
      </p:sp>
      <p:sp>
        <p:nvSpPr>
          <p:cNvPr name="TextBox 20" id="20"/>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21" id="21"/>
          <p:cNvSpPr txBox="true"/>
          <p:nvPr/>
        </p:nvSpPr>
        <p:spPr>
          <a:xfrm rot="0">
            <a:off x="6903586" y="3698058"/>
            <a:ext cx="5259509" cy="1583992"/>
          </a:xfrm>
          <a:prstGeom prst="rect">
            <a:avLst/>
          </a:prstGeom>
        </p:spPr>
        <p:txBody>
          <a:bodyPr anchor="t" rtlCol="false" tIns="0" lIns="0" bIns="0" rIns="0">
            <a:spAutoFit/>
          </a:bodyPr>
          <a:lstStyle/>
          <a:p>
            <a:pPr algn="ctr">
              <a:lnSpc>
                <a:spcPts val="12349"/>
              </a:lnSpc>
              <a:spcBef>
                <a:spcPct val="0"/>
              </a:spcBef>
            </a:pPr>
            <a:r>
              <a:rPr lang="en-US" b="true" sz="10646">
                <a:solidFill>
                  <a:srgbClr val="FFFFFF"/>
                </a:solidFill>
                <a:latin typeface="Antonio Ultra-Bold"/>
                <a:ea typeface="Antonio Ultra-Bold"/>
                <a:cs typeface="Antonio Ultra-Bold"/>
                <a:sym typeface="Antonio Ultra-Bold"/>
              </a:rPr>
              <a:t>SECURITY </a:t>
            </a:r>
          </a:p>
        </p:txBody>
      </p:sp>
      <p:sp>
        <p:nvSpPr>
          <p:cNvPr name="TextBox 22" id="22"/>
          <p:cNvSpPr txBox="true"/>
          <p:nvPr/>
        </p:nvSpPr>
        <p:spPr>
          <a:xfrm rot="0">
            <a:off x="6618995" y="5043051"/>
            <a:ext cx="5488451" cy="1583992"/>
          </a:xfrm>
          <a:prstGeom prst="rect">
            <a:avLst/>
          </a:prstGeom>
        </p:spPr>
        <p:txBody>
          <a:bodyPr anchor="t" rtlCol="false" tIns="0" lIns="0" bIns="0" rIns="0">
            <a:spAutoFit/>
          </a:bodyPr>
          <a:lstStyle/>
          <a:p>
            <a:pPr algn="ctr">
              <a:lnSpc>
                <a:spcPts val="12349"/>
              </a:lnSpc>
              <a:spcBef>
                <a:spcPct val="0"/>
              </a:spcBef>
            </a:pPr>
            <a:r>
              <a:rPr lang="en-US" sz="10646">
                <a:solidFill>
                  <a:srgbClr val="FFFFFF"/>
                </a:solidFill>
                <a:latin typeface="Antonio Light"/>
                <a:ea typeface="Antonio Light"/>
                <a:cs typeface="Antonio Light"/>
                <a:sym typeface="Antonio Light"/>
              </a:rPr>
              <a:t>MEASURES</a:t>
            </a:r>
          </a:p>
        </p:txBody>
      </p:sp>
      <p:sp>
        <p:nvSpPr>
          <p:cNvPr name="TextBox 23" id="23"/>
          <p:cNvSpPr txBox="true"/>
          <p:nvPr/>
        </p:nvSpPr>
        <p:spPr>
          <a:xfrm rot="0">
            <a:off x="12801442" y="2769308"/>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4" id="24"/>
          <p:cNvGrpSpPr/>
          <p:nvPr/>
        </p:nvGrpSpPr>
        <p:grpSpPr>
          <a:xfrm rot="0">
            <a:off x="12321694" y="2120350"/>
            <a:ext cx="666614" cy="66661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7" id="27"/>
          <p:cNvSpPr txBox="true"/>
          <p:nvPr/>
        </p:nvSpPr>
        <p:spPr>
          <a:xfrm rot="0">
            <a:off x="12801442" y="2281127"/>
            <a:ext cx="1629236"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Firewalls</a:t>
            </a:r>
          </a:p>
        </p:txBody>
      </p:sp>
      <p:sp>
        <p:nvSpPr>
          <p:cNvPr name="TextBox 28" id="28"/>
          <p:cNvSpPr txBox="true"/>
          <p:nvPr/>
        </p:nvSpPr>
        <p:spPr>
          <a:xfrm rot="0">
            <a:off x="12801442" y="4945749"/>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9" id="29"/>
          <p:cNvGrpSpPr/>
          <p:nvPr/>
        </p:nvGrpSpPr>
        <p:grpSpPr>
          <a:xfrm rot="0">
            <a:off x="12321694" y="4296791"/>
            <a:ext cx="666614" cy="66661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32" id="32"/>
          <p:cNvSpPr txBox="true"/>
          <p:nvPr/>
        </p:nvSpPr>
        <p:spPr>
          <a:xfrm rot="0">
            <a:off x="12801442" y="4457569"/>
            <a:ext cx="2939121"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Antivirus Software</a:t>
            </a:r>
          </a:p>
        </p:txBody>
      </p:sp>
      <p:sp>
        <p:nvSpPr>
          <p:cNvPr name="TextBox 33" id="33"/>
          <p:cNvSpPr txBox="true"/>
          <p:nvPr/>
        </p:nvSpPr>
        <p:spPr>
          <a:xfrm rot="0">
            <a:off x="12801442" y="7122191"/>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34" id="34"/>
          <p:cNvGrpSpPr/>
          <p:nvPr/>
        </p:nvGrpSpPr>
        <p:grpSpPr>
          <a:xfrm rot="0">
            <a:off x="12321694" y="6473232"/>
            <a:ext cx="666614" cy="66661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37" id="37"/>
          <p:cNvSpPr txBox="true"/>
          <p:nvPr/>
        </p:nvSpPr>
        <p:spPr>
          <a:xfrm rot="0">
            <a:off x="12801442" y="6634010"/>
            <a:ext cx="1931517"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Encryption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098531" y="4066889"/>
            <a:ext cx="5790071" cy="1717844"/>
            <a:chOff x="0" y="0"/>
            <a:chExt cx="1929913" cy="572582"/>
          </a:xfrm>
        </p:grpSpPr>
        <p:sp>
          <p:nvSpPr>
            <p:cNvPr name="Freeform 3" id="3"/>
            <p:cNvSpPr/>
            <p:nvPr/>
          </p:nvSpPr>
          <p:spPr>
            <a:xfrm flipH="false" flipV="false" rot="0">
              <a:off x="0" y="0"/>
              <a:ext cx="1929913" cy="572582"/>
            </a:xfrm>
            <a:custGeom>
              <a:avLst/>
              <a:gdLst/>
              <a:ahLst/>
              <a:cxnLst/>
              <a:rect r="r" b="b" t="t" l="l"/>
              <a:pathLst>
                <a:path h="572582" w="1929913">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name="TextBox 4" id="4"/>
            <p:cNvSpPr txBox="true"/>
            <p:nvPr/>
          </p:nvSpPr>
          <p:spPr>
            <a:xfrm>
              <a:off x="0" y="-19050"/>
              <a:ext cx="1929913" cy="591632"/>
            </a:xfrm>
            <a:prstGeom prst="rect">
              <a:avLst/>
            </a:prstGeom>
          </p:spPr>
          <p:txBody>
            <a:bodyPr anchor="ctr" rtlCol="false" tIns="50800" lIns="50800" bIns="50800" rIns="50800"/>
            <a:lstStyle/>
            <a:p>
              <a:pPr algn="ctr" marL="0" indent="0" lvl="0">
                <a:lnSpc>
                  <a:spcPts val="2783"/>
                </a:lnSpc>
                <a:spcBef>
                  <a:spcPct val="0"/>
                </a:spcBef>
              </a:pPr>
            </a:p>
          </p:txBody>
        </p:sp>
      </p:grpSp>
      <p:sp>
        <p:nvSpPr>
          <p:cNvPr name="Freeform 5" id="5"/>
          <p:cNvSpPr/>
          <p:nvPr/>
        </p:nvSpPr>
        <p:spPr>
          <a:xfrm flipH="true" flipV="false" rot="0">
            <a:off x="-10741914" y="-3252602"/>
            <a:ext cx="16235139" cy="16235139"/>
          </a:xfrm>
          <a:custGeom>
            <a:avLst/>
            <a:gdLst/>
            <a:ahLst/>
            <a:cxnLst/>
            <a:rect r="r" b="b" t="t" l="l"/>
            <a:pathLst>
              <a:path h="16235139" w="16235139">
                <a:moveTo>
                  <a:pt x="16235139" y="0"/>
                </a:moveTo>
                <a:lnTo>
                  <a:pt x="0" y="0"/>
                </a:lnTo>
                <a:lnTo>
                  <a:pt x="0" y="16235139"/>
                </a:lnTo>
                <a:lnTo>
                  <a:pt x="16235139" y="16235139"/>
                </a:lnTo>
                <a:lnTo>
                  <a:pt x="16235139" y="0"/>
                </a:lnTo>
                <a:close/>
              </a:path>
            </a:pathLst>
          </a:custGeom>
          <a:blipFill>
            <a:blip r:embed="rId2">
              <a:alphaModFix amt="20999"/>
            </a:blip>
            <a:stretch>
              <a:fillRect l="0" t="0" r="0" b="0"/>
            </a:stretch>
          </a:blipFill>
        </p:spPr>
      </p:sp>
      <p:sp>
        <p:nvSpPr>
          <p:cNvPr name="Freeform 6" id="6"/>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0" id="10"/>
          <p:cNvGrpSpPr/>
          <p:nvPr/>
        </p:nvGrpSpPr>
        <p:grpSpPr>
          <a:xfrm rot="0">
            <a:off x="16030363" y="896714"/>
            <a:ext cx="2680687" cy="897724"/>
            <a:chOff x="0" y="0"/>
            <a:chExt cx="706025" cy="236438"/>
          </a:xfrm>
        </p:grpSpPr>
        <p:sp>
          <p:nvSpPr>
            <p:cNvPr name="Freeform 11" id="11"/>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2" id="12"/>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06/15</a:t>
            </a:r>
          </a:p>
        </p:txBody>
      </p:sp>
      <p:sp>
        <p:nvSpPr>
          <p:cNvPr name="TextBox 14" id="14"/>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5" id="15"/>
          <p:cNvSpPr txBox="true"/>
          <p:nvPr/>
        </p:nvSpPr>
        <p:spPr>
          <a:xfrm rot="0">
            <a:off x="6212108" y="2183984"/>
            <a:ext cx="2446146" cy="1540483"/>
          </a:xfrm>
          <a:prstGeom prst="rect">
            <a:avLst/>
          </a:prstGeom>
        </p:spPr>
        <p:txBody>
          <a:bodyPr anchor="t" rtlCol="false" tIns="0" lIns="0" bIns="0" rIns="0">
            <a:spAutoFit/>
          </a:bodyPr>
          <a:lstStyle/>
          <a:p>
            <a:pPr algn="just">
              <a:lnSpc>
                <a:spcPts val="12056"/>
              </a:lnSpc>
              <a:spcBef>
                <a:spcPct val="0"/>
              </a:spcBef>
            </a:pPr>
            <a:r>
              <a:rPr lang="en-US" b="true" sz="10393">
                <a:solidFill>
                  <a:srgbClr val="FFFFFF"/>
                </a:solidFill>
                <a:latin typeface="Antonio Ultra-Bold"/>
                <a:ea typeface="Antonio Ultra-Bold"/>
                <a:cs typeface="Antonio Ultra-Bold"/>
                <a:sym typeface="Antonio Ultra-Bold"/>
              </a:rPr>
              <a:t>BEST </a:t>
            </a:r>
          </a:p>
        </p:txBody>
      </p:sp>
      <p:sp>
        <p:nvSpPr>
          <p:cNvPr name="TextBox 16" id="16"/>
          <p:cNvSpPr txBox="true"/>
          <p:nvPr/>
        </p:nvSpPr>
        <p:spPr>
          <a:xfrm rot="0">
            <a:off x="8658254" y="2183984"/>
            <a:ext cx="4625621"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PRACTICES</a:t>
            </a:r>
          </a:p>
        </p:txBody>
      </p:sp>
      <p:grpSp>
        <p:nvGrpSpPr>
          <p:cNvPr name="Group 17" id="17"/>
          <p:cNvGrpSpPr>
            <a:grpSpLocks noChangeAspect="true"/>
          </p:cNvGrpSpPr>
          <p:nvPr/>
        </p:nvGrpSpPr>
        <p:grpSpPr>
          <a:xfrm rot="0">
            <a:off x="1992013" y="3871495"/>
            <a:ext cx="2108633" cy="2108633"/>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642" t="0" r="-24642" b="0"/>
              </a:stretch>
            </a:blipFill>
          </p:spPr>
        </p:sp>
      </p:grpSp>
      <p:sp>
        <p:nvSpPr>
          <p:cNvPr name="TextBox 21" id="21"/>
          <p:cNvSpPr txBox="true"/>
          <p:nvPr/>
        </p:nvSpPr>
        <p:spPr>
          <a:xfrm rot="0">
            <a:off x="4339334" y="4705045"/>
            <a:ext cx="3948001" cy="932023"/>
          </a:xfrm>
          <a:prstGeom prst="rect">
            <a:avLst/>
          </a:prstGeom>
        </p:spPr>
        <p:txBody>
          <a:bodyPr anchor="t" rtlCol="false" tIns="0" lIns="0" bIns="0" rIns="0">
            <a:spAutoFit/>
          </a:bodyPr>
          <a:lstStyle/>
          <a:p>
            <a:pPr algn="l">
              <a:lnSpc>
                <a:spcPts val="1849"/>
              </a:lnSpc>
              <a:spcBef>
                <a:spcPct val="0"/>
              </a:spcBef>
            </a:pPr>
            <a:r>
              <a:rPr lang="en-US" b="true" sz="1594">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name="TextBox 22" id="22"/>
          <p:cNvSpPr txBox="true"/>
          <p:nvPr/>
        </p:nvSpPr>
        <p:spPr>
          <a:xfrm rot="0">
            <a:off x="4339334" y="4191953"/>
            <a:ext cx="2541076" cy="325081"/>
          </a:xfrm>
          <a:prstGeom prst="rect">
            <a:avLst/>
          </a:prstGeom>
        </p:spPr>
        <p:txBody>
          <a:bodyPr anchor="t" rtlCol="false" tIns="0" lIns="0" bIns="0" rIns="0">
            <a:spAutoFit/>
          </a:bodyPr>
          <a:lstStyle/>
          <a:p>
            <a:pPr algn="l">
              <a:lnSpc>
                <a:spcPts val="2456"/>
              </a:lnSpc>
              <a:spcBef>
                <a:spcPct val="0"/>
              </a:spcBef>
            </a:pPr>
            <a:r>
              <a:rPr lang="en-US" b="true" sz="2117">
                <a:solidFill>
                  <a:srgbClr val="FFFFFF"/>
                </a:solidFill>
                <a:latin typeface="Raleway Ultra-Bold"/>
                <a:ea typeface="Raleway Ultra-Bold"/>
                <a:cs typeface="Raleway Ultra-Bold"/>
                <a:sym typeface="Raleway Ultra-Bold"/>
              </a:rPr>
              <a:t>Strong Passwords</a:t>
            </a:r>
          </a:p>
        </p:txBody>
      </p:sp>
      <p:grpSp>
        <p:nvGrpSpPr>
          <p:cNvPr name="Group 23" id="23"/>
          <p:cNvGrpSpPr/>
          <p:nvPr/>
        </p:nvGrpSpPr>
        <p:grpSpPr>
          <a:xfrm rot="0">
            <a:off x="3058880" y="6359200"/>
            <a:ext cx="5829722" cy="1717844"/>
            <a:chOff x="0" y="0"/>
            <a:chExt cx="1943129" cy="572582"/>
          </a:xfrm>
        </p:grpSpPr>
        <p:sp>
          <p:nvSpPr>
            <p:cNvPr name="Freeform 24" id="24"/>
            <p:cNvSpPr/>
            <p:nvPr/>
          </p:nvSpPr>
          <p:spPr>
            <a:xfrm flipH="false" flipV="false" rot="0">
              <a:off x="0" y="0"/>
              <a:ext cx="1943129" cy="572582"/>
            </a:xfrm>
            <a:custGeom>
              <a:avLst/>
              <a:gdLst/>
              <a:ahLst/>
              <a:cxnLst/>
              <a:rect r="r" b="b" t="t" l="l"/>
              <a:pathLst>
                <a:path h="572582" w="1943129">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name="TextBox 25" id="25"/>
            <p:cNvSpPr txBox="true"/>
            <p:nvPr/>
          </p:nvSpPr>
          <p:spPr>
            <a:xfrm>
              <a:off x="0" y="-19050"/>
              <a:ext cx="1943129" cy="591632"/>
            </a:xfrm>
            <a:prstGeom prst="rect">
              <a:avLst/>
            </a:prstGeom>
          </p:spPr>
          <p:txBody>
            <a:bodyPr anchor="ctr" rtlCol="false" tIns="50800" lIns="50800" bIns="50800" rIns="50800"/>
            <a:lstStyle/>
            <a:p>
              <a:pPr algn="ctr" marL="0" indent="0" lvl="0">
                <a:lnSpc>
                  <a:spcPts val="2783"/>
                </a:lnSpc>
                <a:spcBef>
                  <a:spcPct val="0"/>
                </a:spcBef>
              </a:pPr>
            </a:p>
          </p:txBody>
        </p:sp>
      </p:grpSp>
      <p:grpSp>
        <p:nvGrpSpPr>
          <p:cNvPr name="Group 26" id="26"/>
          <p:cNvGrpSpPr>
            <a:grpSpLocks noChangeAspect="true"/>
          </p:cNvGrpSpPr>
          <p:nvPr/>
        </p:nvGrpSpPr>
        <p:grpSpPr>
          <a:xfrm rot="0">
            <a:off x="1952362" y="6163806"/>
            <a:ext cx="2108633" cy="2108633"/>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t="0" r="-24712" b="0"/>
              </a:stretch>
            </a:blipFill>
          </p:spPr>
        </p:sp>
      </p:grpSp>
      <p:sp>
        <p:nvSpPr>
          <p:cNvPr name="TextBox 30" id="30"/>
          <p:cNvSpPr txBox="true"/>
          <p:nvPr/>
        </p:nvSpPr>
        <p:spPr>
          <a:xfrm rot="0">
            <a:off x="4299683" y="6984944"/>
            <a:ext cx="3987652" cy="932023"/>
          </a:xfrm>
          <a:prstGeom prst="rect">
            <a:avLst/>
          </a:prstGeom>
        </p:spPr>
        <p:txBody>
          <a:bodyPr anchor="t" rtlCol="false" tIns="0" lIns="0" bIns="0" rIns="0">
            <a:spAutoFit/>
          </a:bodyPr>
          <a:lstStyle/>
          <a:p>
            <a:pPr algn="l">
              <a:lnSpc>
                <a:spcPts val="1849"/>
              </a:lnSpc>
              <a:spcBef>
                <a:spcPct val="0"/>
              </a:spcBef>
            </a:pPr>
            <a:r>
              <a:rPr lang="en-US" b="true" sz="1594">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name="TextBox 31" id="31"/>
          <p:cNvSpPr txBox="true"/>
          <p:nvPr/>
        </p:nvSpPr>
        <p:spPr>
          <a:xfrm rot="0">
            <a:off x="4299683" y="6484263"/>
            <a:ext cx="2478300" cy="325081"/>
          </a:xfrm>
          <a:prstGeom prst="rect">
            <a:avLst/>
          </a:prstGeom>
        </p:spPr>
        <p:txBody>
          <a:bodyPr anchor="t" rtlCol="false" tIns="0" lIns="0" bIns="0" rIns="0">
            <a:spAutoFit/>
          </a:bodyPr>
          <a:lstStyle/>
          <a:p>
            <a:pPr algn="l">
              <a:lnSpc>
                <a:spcPts val="2456"/>
              </a:lnSpc>
              <a:spcBef>
                <a:spcPct val="0"/>
              </a:spcBef>
            </a:pPr>
            <a:r>
              <a:rPr lang="en-US" b="true" sz="2117">
                <a:solidFill>
                  <a:srgbClr val="FFFFFF"/>
                </a:solidFill>
                <a:latin typeface="Raleway Ultra-Bold"/>
                <a:ea typeface="Raleway Ultra-Bold"/>
                <a:cs typeface="Raleway Ultra-Bold"/>
                <a:sym typeface="Raleway Ultra-Bold"/>
              </a:rPr>
              <a:t>Employee Training</a:t>
            </a:r>
          </a:p>
        </p:txBody>
      </p:sp>
      <p:grpSp>
        <p:nvGrpSpPr>
          <p:cNvPr name="Group 32" id="32"/>
          <p:cNvGrpSpPr/>
          <p:nvPr/>
        </p:nvGrpSpPr>
        <p:grpSpPr>
          <a:xfrm rot="0">
            <a:off x="10472088" y="4066889"/>
            <a:ext cx="5790071" cy="1717844"/>
            <a:chOff x="0" y="0"/>
            <a:chExt cx="1929913" cy="572582"/>
          </a:xfrm>
        </p:grpSpPr>
        <p:sp>
          <p:nvSpPr>
            <p:cNvPr name="Freeform 33" id="33"/>
            <p:cNvSpPr/>
            <p:nvPr/>
          </p:nvSpPr>
          <p:spPr>
            <a:xfrm flipH="false" flipV="false" rot="0">
              <a:off x="0" y="0"/>
              <a:ext cx="1929913" cy="572582"/>
            </a:xfrm>
            <a:custGeom>
              <a:avLst/>
              <a:gdLst/>
              <a:ahLst/>
              <a:cxnLst/>
              <a:rect r="r" b="b" t="t" l="l"/>
              <a:pathLst>
                <a:path h="572582" w="1929913">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name="TextBox 34" id="34"/>
            <p:cNvSpPr txBox="true"/>
            <p:nvPr/>
          </p:nvSpPr>
          <p:spPr>
            <a:xfrm>
              <a:off x="0" y="-19050"/>
              <a:ext cx="1929913" cy="591632"/>
            </a:xfrm>
            <a:prstGeom prst="rect">
              <a:avLst/>
            </a:prstGeom>
          </p:spPr>
          <p:txBody>
            <a:bodyPr anchor="ctr" rtlCol="false" tIns="50800" lIns="50800" bIns="50800" rIns="50800"/>
            <a:lstStyle/>
            <a:p>
              <a:pPr algn="ctr" marL="0" indent="0" lvl="0">
                <a:lnSpc>
                  <a:spcPts val="2783"/>
                </a:lnSpc>
                <a:spcBef>
                  <a:spcPct val="0"/>
                </a:spcBef>
              </a:pPr>
            </a:p>
          </p:txBody>
        </p:sp>
      </p:grpSp>
      <p:grpSp>
        <p:nvGrpSpPr>
          <p:cNvPr name="Group 35" id="35"/>
          <p:cNvGrpSpPr>
            <a:grpSpLocks noChangeAspect="true"/>
          </p:cNvGrpSpPr>
          <p:nvPr/>
        </p:nvGrpSpPr>
        <p:grpSpPr>
          <a:xfrm rot="0">
            <a:off x="9365570" y="3871495"/>
            <a:ext cx="2108633" cy="2108633"/>
            <a:chOff x="0" y="0"/>
            <a:chExt cx="14840029" cy="14840029"/>
          </a:xfrm>
        </p:grpSpPr>
        <p:sp>
          <p:nvSpPr>
            <p:cNvPr name="Freeform 36" id="3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37" id="3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8" id="3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23" t="-25046" r="223" b="-25046"/>
              </a:stretch>
            </a:blipFill>
          </p:spPr>
        </p:sp>
      </p:grpSp>
      <p:sp>
        <p:nvSpPr>
          <p:cNvPr name="TextBox 39" id="39"/>
          <p:cNvSpPr txBox="true"/>
          <p:nvPr/>
        </p:nvSpPr>
        <p:spPr>
          <a:xfrm rot="0">
            <a:off x="11712891" y="4705045"/>
            <a:ext cx="3948001" cy="932023"/>
          </a:xfrm>
          <a:prstGeom prst="rect">
            <a:avLst/>
          </a:prstGeom>
        </p:spPr>
        <p:txBody>
          <a:bodyPr anchor="t" rtlCol="false" tIns="0" lIns="0" bIns="0" rIns="0">
            <a:spAutoFit/>
          </a:bodyPr>
          <a:lstStyle/>
          <a:p>
            <a:pPr algn="l">
              <a:lnSpc>
                <a:spcPts val="1849"/>
              </a:lnSpc>
              <a:spcBef>
                <a:spcPct val="0"/>
              </a:spcBef>
            </a:pPr>
            <a:r>
              <a:rPr lang="en-US" b="true" sz="1594">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40" id="40"/>
          <p:cNvGrpSpPr/>
          <p:nvPr/>
        </p:nvGrpSpPr>
        <p:grpSpPr>
          <a:xfrm rot="0">
            <a:off x="10432437" y="6359200"/>
            <a:ext cx="5829722" cy="1717844"/>
            <a:chOff x="0" y="0"/>
            <a:chExt cx="1943129" cy="572582"/>
          </a:xfrm>
        </p:grpSpPr>
        <p:sp>
          <p:nvSpPr>
            <p:cNvPr name="Freeform 41" id="41"/>
            <p:cNvSpPr/>
            <p:nvPr/>
          </p:nvSpPr>
          <p:spPr>
            <a:xfrm flipH="false" flipV="false" rot="0">
              <a:off x="0" y="0"/>
              <a:ext cx="1943129" cy="572582"/>
            </a:xfrm>
            <a:custGeom>
              <a:avLst/>
              <a:gdLst/>
              <a:ahLst/>
              <a:cxnLst/>
              <a:rect r="r" b="b" t="t" l="l"/>
              <a:pathLst>
                <a:path h="572582" w="1943129">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name="TextBox 42" id="42"/>
            <p:cNvSpPr txBox="true"/>
            <p:nvPr/>
          </p:nvSpPr>
          <p:spPr>
            <a:xfrm>
              <a:off x="0" y="-19050"/>
              <a:ext cx="1943129" cy="591632"/>
            </a:xfrm>
            <a:prstGeom prst="rect">
              <a:avLst/>
            </a:prstGeom>
          </p:spPr>
          <p:txBody>
            <a:bodyPr anchor="ctr" rtlCol="false" tIns="50800" lIns="50800" bIns="50800" rIns="50800"/>
            <a:lstStyle/>
            <a:p>
              <a:pPr algn="ctr" marL="0" indent="0" lvl="0">
                <a:lnSpc>
                  <a:spcPts val="2783"/>
                </a:lnSpc>
                <a:spcBef>
                  <a:spcPct val="0"/>
                </a:spcBef>
              </a:pPr>
            </a:p>
          </p:txBody>
        </p:sp>
      </p:grpSp>
      <p:grpSp>
        <p:nvGrpSpPr>
          <p:cNvPr name="Group 43" id="43"/>
          <p:cNvGrpSpPr>
            <a:grpSpLocks noChangeAspect="true"/>
          </p:cNvGrpSpPr>
          <p:nvPr/>
        </p:nvGrpSpPr>
        <p:grpSpPr>
          <a:xfrm rot="0">
            <a:off x="9325919" y="6163806"/>
            <a:ext cx="2108633" cy="2108633"/>
            <a:chOff x="0" y="0"/>
            <a:chExt cx="14840029" cy="14840029"/>
          </a:xfrm>
        </p:grpSpPr>
        <p:sp>
          <p:nvSpPr>
            <p:cNvPr name="Freeform 44" id="4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45" id="4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46" id="4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572" t="0" r="-24572" b="0"/>
              </a:stretch>
            </a:blipFill>
          </p:spPr>
        </p:sp>
      </p:grpSp>
      <p:sp>
        <p:nvSpPr>
          <p:cNvPr name="TextBox 47" id="47"/>
          <p:cNvSpPr txBox="true"/>
          <p:nvPr/>
        </p:nvSpPr>
        <p:spPr>
          <a:xfrm rot="0">
            <a:off x="11673240" y="6984944"/>
            <a:ext cx="3987652" cy="932023"/>
          </a:xfrm>
          <a:prstGeom prst="rect">
            <a:avLst/>
          </a:prstGeom>
        </p:spPr>
        <p:txBody>
          <a:bodyPr anchor="t" rtlCol="false" tIns="0" lIns="0" bIns="0" rIns="0">
            <a:spAutoFit/>
          </a:bodyPr>
          <a:lstStyle/>
          <a:p>
            <a:pPr algn="l">
              <a:lnSpc>
                <a:spcPts val="1849"/>
              </a:lnSpc>
              <a:spcBef>
                <a:spcPct val="0"/>
              </a:spcBef>
            </a:pPr>
            <a:r>
              <a:rPr lang="en-US" b="true" sz="1594">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name="TextBox 48" id="48"/>
          <p:cNvSpPr txBox="true"/>
          <p:nvPr/>
        </p:nvSpPr>
        <p:spPr>
          <a:xfrm rot="0">
            <a:off x="11673240" y="6484263"/>
            <a:ext cx="2478300" cy="325081"/>
          </a:xfrm>
          <a:prstGeom prst="rect">
            <a:avLst/>
          </a:prstGeom>
        </p:spPr>
        <p:txBody>
          <a:bodyPr anchor="t" rtlCol="false" tIns="0" lIns="0" bIns="0" rIns="0">
            <a:spAutoFit/>
          </a:bodyPr>
          <a:lstStyle/>
          <a:p>
            <a:pPr algn="l">
              <a:lnSpc>
                <a:spcPts val="2456"/>
              </a:lnSpc>
              <a:spcBef>
                <a:spcPct val="0"/>
              </a:spcBef>
            </a:pPr>
            <a:r>
              <a:rPr lang="en-US" b="true" sz="2117">
                <a:solidFill>
                  <a:srgbClr val="FFFFFF"/>
                </a:solidFill>
                <a:latin typeface="Raleway Ultra-Bold"/>
                <a:ea typeface="Raleway Ultra-Bold"/>
                <a:cs typeface="Raleway Ultra-Bold"/>
                <a:sym typeface="Raleway Ultra-Bold"/>
              </a:rPr>
              <a:t>Access Control</a:t>
            </a:r>
          </a:p>
        </p:txBody>
      </p:sp>
      <p:sp>
        <p:nvSpPr>
          <p:cNvPr name="TextBox 49" id="49"/>
          <p:cNvSpPr txBox="true"/>
          <p:nvPr/>
        </p:nvSpPr>
        <p:spPr>
          <a:xfrm rot="0">
            <a:off x="11712891" y="4208514"/>
            <a:ext cx="2541076" cy="325081"/>
          </a:xfrm>
          <a:prstGeom prst="rect">
            <a:avLst/>
          </a:prstGeom>
        </p:spPr>
        <p:txBody>
          <a:bodyPr anchor="t" rtlCol="false" tIns="0" lIns="0" bIns="0" rIns="0">
            <a:spAutoFit/>
          </a:bodyPr>
          <a:lstStyle/>
          <a:p>
            <a:pPr algn="l">
              <a:lnSpc>
                <a:spcPts val="2456"/>
              </a:lnSpc>
              <a:spcBef>
                <a:spcPct val="0"/>
              </a:spcBef>
            </a:pPr>
            <a:r>
              <a:rPr lang="en-US" b="true" sz="2117">
                <a:solidFill>
                  <a:srgbClr val="FFFFFF"/>
                </a:solidFill>
                <a:latin typeface="Raleway Ultra-Bold"/>
                <a:ea typeface="Raleway Ultra-Bold"/>
                <a:cs typeface="Raleway Ultra-Bold"/>
                <a:sym typeface="Raleway Ultra-Bold"/>
              </a:rPr>
              <a:t>Regular Backups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80933" y="2906099"/>
            <a:ext cx="2827331" cy="1567870"/>
          </a:xfrm>
          <a:prstGeom prst="rect">
            <a:avLst/>
          </a:prstGeom>
        </p:spPr>
        <p:txBody>
          <a:bodyPr anchor="t" rtlCol="false" tIns="0" lIns="0" bIns="0" rIns="0">
            <a:spAutoFit/>
          </a:bodyPr>
          <a:lstStyle/>
          <a:p>
            <a:pPr algn="just">
              <a:lnSpc>
                <a:spcPts val="12265"/>
              </a:lnSpc>
              <a:spcBef>
                <a:spcPct val="0"/>
              </a:spcBef>
            </a:pPr>
            <a:r>
              <a:rPr lang="en-US" b="true" sz="10573">
                <a:solidFill>
                  <a:srgbClr val="FFFFFF"/>
                </a:solidFill>
                <a:latin typeface="Antonio Ultra-Bold"/>
                <a:ea typeface="Antonio Ultra-Bold"/>
                <a:cs typeface="Antonio Ultra-Bold"/>
                <a:sym typeface="Antonio Ultra-Bold"/>
              </a:rPr>
              <a:t>KEY </a:t>
            </a:r>
          </a:p>
        </p:txBody>
      </p:sp>
      <p:grpSp>
        <p:nvGrpSpPr>
          <p:cNvPr name="Group 7" id="7"/>
          <p:cNvGrpSpPr/>
          <p:nvPr/>
        </p:nvGrpSpPr>
        <p:grpSpPr>
          <a:xfrm rot="0">
            <a:off x="3660581" y="3155336"/>
            <a:ext cx="1031297" cy="10312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0" id="10"/>
          <p:cNvGrpSpPr>
            <a:grpSpLocks noChangeAspect="true"/>
          </p:cNvGrpSpPr>
          <p:nvPr/>
        </p:nvGrpSpPr>
        <p:grpSpPr>
          <a:xfrm rot="0">
            <a:off x="11663956" y="2150860"/>
            <a:ext cx="4794032" cy="9485815"/>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12527" t="0" r="-112527"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0" id="20"/>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21" id="21"/>
          <p:cNvGrpSpPr/>
          <p:nvPr/>
        </p:nvGrpSpPr>
        <p:grpSpPr>
          <a:xfrm rot="0">
            <a:off x="16030363" y="896714"/>
            <a:ext cx="2680687" cy="897724"/>
            <a:chOff x="0" y="0"/>
            <a:chExt cx="706025" cy="236438"/>
          </a:xfrm>
        </p:grpSpPr>
        <p:sp>
          <p:nvSpPr>
            <p:cNvPr name="Freeform 22" id="22"/>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23" id="23"/>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24" id="24"/>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07/15</a:t>
            </a:r>
          </a:p>
        </p:txBody>
      </p:sp>
      <p:sp>
        <p:nvSpPr>
          <p:cNvPr name="TextBox 25" id="25"/>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26" id="26"/>
          <p:cNvSpPr txBox="true"/>
          <p:nvPr/>
        </p:nvSpPr>
        <p:spPr>
          <a:xfrm rot="0">
            <a:off x="1580933" y="4241917"/>
            <a:ext cx="6794182" cy="1567870"/>
          </a:xfrm>
          <a:prstGeom prst="rect">
            <a:avLst/>
          </a:prstGeom>
        </p:spPr>
        <p:txBody>
          <a:bodyPr anchor="t" rtlCol="false" tIns="0" lIns="0" bIns="0" rIns="0">
            <a:spAutoFit/>
          </a:bodyPr>
          <a:lstStyle/>
          <a:p>
            <a:pPr algn="just">
              <a:lnSpc>
                <a:spcPts val="12265"/>
              </a:lnSpc>
              <a:spcBef>
                <a:spcPct val="0"/>
              </a:spcBef>
            </a:pPr>
            <a:r>
              <a:rPr lang="en-US" sz="10573">
                <a:solidFill>
                  <a:srgbClr val="FFFFFF"/>
                </a:solidFill>
                <a:latin typeface="Antonio Light"/>
                <a:ea typeface="Antonio Light"/>
                <a:cs typeface="Antonio Light"/>
                <a:sym typeface="Antonio Light"/>
              </a:rPr>
              <a:t>TECHNOLOGIES</a:t>
            </a:r>
          </a:p>
        </p:txBody>
      </p:sp>
      <p:grpSp>
        <p:nvGrpSpPr>
          <p:cNvPr name="Group 27" id="27"/>
          <p:cNvGrpSpPr/>
          <p:nvPr/>
        </p:nvGrpSpPr>
        <p:grpSpPr>
          <a:xfrm rot="0">
            <a:off x="1580933" y="5809786"/>
            <a:ext cx="13178926" cy="2263224"/>
            <a:chOff x="0" y="0"/>
            <a:chExt cx="3470993" cy="596075"/>
          </a:xfrm>
        </p:grpSpPr>
        <p:sp>
          <p:nvSpPr>
            <p:cNvPr name="Freeform 28" id="28"/>
            <p:cNvSpPr/>
            <p:nvPr/>
          </p:nvSpPr>
          <p:spPr>
            <a:xfrm flipH="false" flipV="false" rot="0">
              <a:off x="0" y="0"/>
              <a:ext cx="3470993" cy="596075"/>
            </a:xfrm>
            <a:custGeom>
              <a:avLst/>
              <a:gdLst/>
              <a:ahLst/>
              <a:cxnLst/>
              <a:rect r="r" b="b" t="t" l="l"/>
              <a:pathLst>
                <a:path h="596075" w="3470993">
                  <a:moveTo>
                    <a:pt x="0" y="0"/>
                  </a:moveTo>
                  <a:lnTo>
                    <a:pt x="3470993" y="0"/>
                  </a:lnTo>
                  <a:lnTo>
                    <a:pt x="3470993" y="596075"/>
                  </a:lnTo>
                  <a:lnTo>
                    <a:pt x="0" y="596075"/>
                  </a:lnTo>
                  <a:close/>
                </a:path>
              </a:pathLst>
            </a:custGeom>
            <a:gradFill rotWithShape="true">
              <a:gsLst>
                <a:gs pos="0">
                  <a:srgbClr val="FFFFFF">
                    <a:alpha val="16000"/>
                  </a:srgbClr>
                </a:gs>
                <a:gs pos="100000">
                  <a:srgbClr val="9B9B9B">
                    <a:alpha val="1920"/>
                  </a:srgbClr>
                </a:gs>
              </a:gsLst>
              <a:lin ang="0"/>
            </a:gradFill>
          </p:spPr>
        </p:sp>
        <p:sp>
          <p:nvSpPr>
            <p:cNvPr name="TextBox 29" id="29"/>
            <p:cNvSpPr txBox="true"/>
            <p:nvPr/>
          </p:nvSpPr>
          <p:spPr>
            <a:xfrm>
              <a:off x="0" y="-19050"/>
              <a:ext cx="3470993" cy="615125"/>
            </a:xfrm>
            <a:prstGeom prst="rect">
              <a:avLst/>
            </a:prstGeom>
          </p:spPr>
          <p:txBody>
            <a:bodyPr anchor="ctr" rtlCol="false" tIns="50800" lIns="50800" bIns="50800" rIns="50800"/>
            <a:lstStyle/>
            <a:p>
              <a:pPr algn="ctr">
                <a:lnSpc>
                  <a:spcPts val="2783"/>
                </a:lnSpc>
              </a:pPr>
            </a:p>
          </p:txBody>
        </p:sp>
      </p:grpSp>
      <p:sp>
        <p:nvSpPr>
          <p:cNvPr name="TextBox 30" id="30"/>
          <p:cNvSpPr txBox="true"/>
          <p:nvPr/>
        </p:nvSpPr>
        <p:spPr>
          <a:xfrm rot="0">
            <a:off x="1984795" y="5935431"/>
            <a:ext cx="8610129" cy="1954276"/>
          </a:xfrm>
          <a:prstGeom prst="rect">
            <a:avLst/>
          </a:prstGeom>
        </p:spPr>
        <p:txBody>
          <a:bodyPr anchor="t" rtlCol="false" tIns="0" lIns="0" bIns="0" rIns="0">
            <a:spAutoFit/>
          </a:bodyPr>
          <a:lstStyle/>
          <a:p>
            <a:pPr algn="l">
              <a:lnSpc>
                <a:spcPts val="2552"/>
              </a:lnSpc>
              <a:spcBef>
                <a:spcPct val="0"/>
              </a:spcBef>
            </a:pPr>
            <a:r>
              <a:rPr lang="en-US" b="true" sz="22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name="Group 31" id="31"/>
          <p:cNvGrpSpPr/>
          <p:nvPr/>
        </p:nvGrpSpPr>
        <p:grpSpPr>
          <a:xfrm rot="0">
            <a:off x="11318891" y="4787425"/>
            <a:ext cx="1148007" cy="11480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34" id="34"/>
          <p:cNvGrpSpPr/>
          <p:nvPr/>
        </p:nvGrpSpPr>
        <p:grpSpPr>
          <a:xfrm rot="0">
            <a:off x="15483760" y="5888134"/>
            <a:ext cx="2001574" cy="200157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37" id="37"/>
          <p:cNvGrpSpPr/>
          <p:nvPr/>
        </p:nvGrpSpPr>
        <p:grpSpPr>
          <a:xfrm rot="0">
            <a:off x="10997849" y="8754671"/>
            <a:ext cx="1790091" cy="2083015"/>
            <a:chOff x="0" y="0"/>
            <a:chExt cx="698500" cy="812800"/>
          </a:xfrm>
        </p:grpSpPr>
        <p:sp>
          <p:nvSpPr>
            <p:cNvPr name="Freeform 38" id="3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39" id="39"/>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099485" y="1794438"/>
            <a:ext cx="4485957" cy="7172315"/>
          </a:xfrm>
          <a:custGeom>
            <a:avLst/>
            <a:gdLst/>
            <a:ahLst/>
            <a:cxnLst/>
            <a:rect r="r" b="b" t="t" l="l"/>
            <a:pathLst>
              <a:path h="7172315" w="4485957">
                <a:moveTo>
                  <a:pt x="0" y="0"/>
                </a:moveTo>
                <a:lnTo>
                  <a:pt x="4485956" y="0"/>
                </a:lnTo>
                <a:lnTo>
                  <a:pt x="4485956" y="7172315"/>
                </a:lnTo>
                <a:lnTo>
                  <a:pt x="0" y="7172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7713146" y="2520315"/>
            <a:ext cx="3516651" cy="5716585"/>
            <a:chOff x="0" y="0"/>
            <a:chExt cx="544821" cy="885649"/>
          </a:xfrm>
        </p:grpSpPr>
        <p:sp>
          <p:nvSpPr>
            <p:cNvPr name="Freeform 8" id="8"/>
            <p:cNvSpPr/>
            <p:nvPr/>
          </p:nvSpPr>
          <p:spPr>
            <a:xfrm flipH="false" flipV="false" rot="0">
              <a:off x="0" y="0"/>
              <a:ext cx="544821" cy="885649"/>
            </a:xfrm>
            <a:custGeom>
              <a:avLst/>
              <a:gdLst/>
              <a:ahLst/>
              <a:cxnLst/>
              <a:rect r="r" b="b" t="t" l="l"/>
              <a:pathLst>
                <a:path h="885649" w="544821">
                  <a:moveTo>
                    <a:pt x="0" y="0"/>
                  </a:moveTo>
                  <a:lnTo>
                    <a:pt x="544821" y="0"/>
                  </a:lnTo>
                  <a:lnTo>
                    <a:pt x="544821" y="885649"/>
                  </a:lnTo>
                  <a:lnTo>
                    <a:pt x="0" y="885649"/>
                  </a:lnTo>
                  <a:close/>
                </a:path>
              </a:pathLst>
            </a:custGeom>
            <a:blipFill>
              <a:blip r:embed="rId11"/>
              <a:stretch>
                <a:fillRect l="-52949" t="0" r="-136041" b="0"/>
              </a:stretch>
            </a:blipFill>
          </p:spPr>
        </p:sp>
      </p:grpSp>
      <p:sp>
        <p:nvSpPr>
          <p:cNvPr name="TextBox 9" id="9"/>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10" id="10"/>
          <p:cNvGrpSpPr/>
          <p:nvPr/>
        </p:nvGrpSpPr>
        <p:grpSpPr>
          <a:xfrm rot="0">
            <a:off x="16030363" y="896714"/>
            <a:ext cx="2680687" cy="897724"/>
            <a:chOff x="0" y="0"/>
            <a:chExt cx="706025" cy="236438"/>
          </a:xfrm>
        </p:grpSpPr>
        <p:sp>
          <p:nvSpPr>
            <p:cNvPr name="Freeform 11" id="11"/>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12" id="12"/>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08/15</a:t>
            </a:r>
          </a:p>
        </p:txBody>
      </p:sp>
      <p:sp>
        <p:nvSpPr>
          <p:cNvPr name="TextBox 14" id="14"/>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5" id="15"/>
          <p:cNvSpPr txBox="true"/>
          <p:nvPr/>
        </p:nvSpPr>
        <p:spPr>
          <a:xfrm rot="0">
            <a:off x="10447842" y="3553773"/>
            <a:ext cx="5933544" cy="1740089"/>
          </a:xfrm>
          <a:prstGeom prst="rect">
            <a:avLst/>
          </a:prstGeom>
        </p:spPr>
        <p:txBody>
          <a:bodyPr anchor="t" rtlCol="false" tIns="0" lIns="0" bIns="0" rIns="0">
            <a:spAutoFit/>
          </a:bodyPr>
          <a:lstStyle/>
          <a:p>
            <a:pPr algn="just">
              <a:lnSpc>
                <a:spcPts val="13653"/>
              </a:lnSpc>
              <a:spcBef>
                <a:spcPct val="0"/>
              </a:spcBef>
            </a:pPr>
            <a:r>
              <a:rPr lang="en-US" b="true" sz="11770">
                <a:solidFill>
                  <a:srgbClr val="FFFFFF"/>
                </a:solidFill>
                <a:latin typeface="Antonio Ultra-Bold"/>
                <a:ea typeface="Antonio Ultra-Bold"/>
                <a:cs typeface="Antonio Ultra-Bold"/>
                <a:sym typeface="Antonio Ultra-Bold"/>
              </a:rPr>
              <a:t>RISK </a:t>
            </a:r>
          </a:p>
        </p:txBody>
      </p:sp>
      <p:sp>
        <p:nvSpPr>
          <p:cNvPr name="TextBox 16" id="16"/>
          <p:cNvSpPr txBox="true"/>
          <p:nvPr/>
        </p:nvSpPr>
        <p:spPr>
          <a:xfrm rot="0">
            <a:off x="10447842" y="5040763"/>
            <a:ext cx="6537581" cy="1740089"/>
          </a:xfrm>
          <a:prstGeom prst="rect">
            <a:avLst/>
          </a:prstGeom>
        </p:spPr>
        <p:txBody>
          <a:bodyPr anchor="t" rtlCol="false" tIns="0" lIns="0" bIns="0" rIns="0">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MANAGEMENT</a:t>
            </a:r>
          </a:p>
        </p:txBody>
      </p:sp>
      <p:sp>
        <p:nvSpPr>
          <p:cNvPr name="TextBox 17" id="17"/>
          <p:cNvSpPr txBox="true"/>
          <p:nvPr/>
        </p:nvSpPr>
        <p:spPr>
          <a:xfrm rot="0">
            <a:off x="1952661" y="4155106"/>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18" id="18"/>
          <p:cNvGrpSpPr/>
          <p:nvPr/>
        </p:nvGrpSpPr>
        <p:grpSpPr>
          <a:xfrm rot="0">
            <a:off x="1472913" y="3506148"/>
            <a:ext cx="666614" cy="66661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1" id="21"/>
          <p:cNvSpPr txBox="true"/>
          <p:nvPr/>
        </p:nvSpPr>
        <p:spPr>
          <a:xfrm rot="0">
            <a:off x="1952661" y="3666925"/>
            <a:ext cx="3174228"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Assess The Impact</a:t>
            </a:r>
          </a:p>
        </p:txBody>
      </p:sp>
      <p:sp>
        <p:nvSpPr>
          <p:cNvPr name="TextBox 22" id="22"/>
          <p:cNvSpPr txBox="true"/>
          <p:nvPr/>
        </p:nvSpPr>
        <p:spPr>
          <a:xfrm rot="0">
            <a:off x="1952661" y="6331548"/>
            <a:ext cx="4752807" cy="1345184"/>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name="Group 23" id="23"/>
          <p:cNvGrpSpPr/>
          <p:nvPr/>
        </p:nvGrpSpPr>
        <p:grpSpPr>
          <a:xfrm rot="0">
            <a:off x="1472913" y="5682589"/>
            <a:ext cx="666614" cy="66661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26" id="26"/>
          <p:cNvSpPr txBox="true"/>
          <p:nvPr/>
        </p:nvSpPr>
        <p:spPr>
          <a:xfrm rot="0">
            <a:off x="1952661" y="5843367"/>
            <a:ext cx="3678030" cy="345059"/>
          </a:xfrm>
          <a:prstGeom prst="rect">
            <a:avLst/>
          </a:prstGeom>
        </p:spPr>
        <p:txBody>
          <a:bodyPr anchor="t" rtlCol="false" tIns="0" lIns="0" bIns="0" rIns="0">
            <a:spAutoFit/>
          </a:bodyPr>
          <a:lstStyle/>
          <a:p>
            <a:pPr algn="l">
              <a:lnSpc>
                <a:spcPts val="2668"/>
              </a:lnSpc>
              <a:spcBef>
                <a:spcPct val="0"/>
              </a:spcBef>
            </a:pPr>
            <a:r>
              <a:rPr lang="en-US" b="true" sz="2300">
                <a:solidFill>
                  <a:srgbClr val="FFFFFF"/>
                </a:solidFill>
                <a:latin typeface="Raleway Ultra-Bold"/>
                <a:ea typeface="Raleway Ultra-Bold"/>
                <a:cs typeface="Raleway Ultra-Bold"/>
                <a:sym typeface="Raleway Ultra-Bold"/>
              </a:rPr>
              <a:t>Monitor Continuously</a:t>
            </a:r>
          </a:p>
        </p:txBody>
      </p:sp>
      <p:grpSp>
        <p:nvGrpSpPr>
          <p:cNvPr name="Group 27" id="27"/>
          <p:cNvGrpSpPr/>
          <p:nvPr/>
        </p:nvGrpSpPr>
        <p:grpSpPr>
          <a:xfrm rot="0">
            <a:off x="13414614" y="3845131"/>
            <a:ext cx="1148007" cy="11480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false" flipV="false" rot="0">
            <a:off x="1753164" y="1189894"/>
            <a:ext cx="717581" cy="844471"/>
          </a:xfrm>
          <a:custGeom>
            <a:avLst/>
            <a:gdLst/>
            <a:ahLst/>
            <a:cxnLst/>
            <a:rect r="r" b="b" t="t" l="l"/>
            <a:pathLst>
              <a:path h="844471" w="71758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85309" y="1448871"/>
            <a:ext cx="2807763"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Studio Shodwe</a:t>
            </a:r>
          </a:p>
        </p:txBody>
      </p:sp>
      <p:grpSp>
        <p:nvGrpSpPr>
          <p:cNvPr name="Group 7" id="7"/>
          <p:cNvGrpSpPr/>
          <p:nvPr/>
        </p:nvGrpSpPr>
        <p:grpSpPr>
          <a:xfrm rot="0">
            <a:off x="16030363" y="896714"/>
            <a:ext cx="2680687" cy="897724"/>
            <a:chOff x="0" y="0"/>
            <a:chExt cx="706025" cy="236438"/>
          </a:xfrm>
        </p:grpSpPr>
        <p:sp>
          <p:nvSpPr>
            <p:cNvPr name="Freeform 8" id="8"/>
            <p:cNvSpPr/>
            <p:nvPr/>
          </p:nvSpPr>
          <p:spPr>
            <a:xfrm flipH="false" flipV="false" rot="0">
              <a:off x="0" y="0"/>
              <a:ext cx="706025" cy="236438"/>
            </a:xfrm>
            <a:custGeom>
              <a:avLst/>
              <a:gdLst/>
              <a:ahLst/>
              <a:cxnLst/>
              <a:rect r="r" b="b" t="t" l="l"/>
              <a:pathLst>
                <a:path h="236438" w="706025">
                  <a:moveTo>
                    <a:pt x="0" y="0"/>
                  </a:moveTo>
                  <a:lnTo>
                    <a:pt x="706025" y="0"/>
                  </a:lnTo>
                  <a:lnTo>
                    <a:pt x="706025" y="236438"/>
                  </a:lnTo>
                  <a:lnTo>
                    <a:pt x="0" y="236438"/>
                  </a:lnTo>
                  <a:close/>
                </a:path>
              </a:pathLst>
            </a:custGeom>
            <a:gradFill rotWithShape="true">
              <a:gsLst>
                <a:gs pos="0">
                  <a:srgbClr val="243F81">
                    <a:alpha val="100000"/>
                  </a:srgbClr>
                </a:gs>
                <a:gs pos="100000">
                  <a:srgbClr val="288198">
                    <a:alpha val="100000"/>
                  </a:srgbClr>
                </a:gs>
              </a:gsLst>
              <a:lin ang="0"/>
            </a:gradFill>
          </p:spPr>
        </p:sp>
        <p:sp>
          <p:nvSpPr>
            <p:cNvPr name="TextBox 9" id="9"/>
            <p:cNvSpPr txBox="true"/>
            <p:nvPr/>
          </p:nvSpPr>
          <p:spPr>
            <a:xfrm>
              <a:off x="0" y="-19050"/>
              <a:ext cx="706025" cy="255488"/>
            </a:xfrm>
            <a:prstGeom prst="rect">
              <a:avLst/>
            </a:prstGeom>
          </p:spPr>
          <p:txBody>
            <a:bodyPr anchor="ctr" rtlCol="false" tIns="50800" lIns="50800" bIns="50800" rIns="50800"/>
            <a:lstStyle/>
            <a:p>
              <a:pPr algn="ctr">
                <a:lnSpc>
                  <a:spcPts val="2783"/>
                </a:lnSpc>
              </a:pPr>
            </a:p>
          </p:txBody>
        </p:sp>
      </p:grpSp>
      <p:sp>
        <p:nvSpPr>
          <p:cNvPr name="TextBox 10" id="10"/>
          <p:cNvSpPr txBox="true"/>
          <p:nvPr/>
        </p:nvSpPr>
        <p:spPr>
          <a:xfrm rot="0">
            <a:off x="16630080" y="1189894"/>
            <a:ext cx="822214" cy="291723"/>
          </a:xfrm>
          <a:prstGeom prst="rect">
            <a:avLst/>
          </a:prstGeom>
        </p:spPr>
        <p:txBody>
          <a:bodyPr anchor="t" rtlCol="false" tIns="0" lIns="0" bIns="0" rIns="0">
            <a:spAutoFit/>
          </a:bodyPr>
          <a:lstStyle/>
          <a:p>
            <a:pPr algn="l">
              <a:lnSpc>
                <a:spcPts val="2227"/>
              </a:lnSpc>
              <a:spcBef>
                <a:spcPct val="0"/>
              </a:spcBef>
            </a:pPr>
            <a:r>
              <a:rPr lang="en-US" b="true" sz="1920" spc="199">
                <a:solidFill>
                  <a:srgbClr val="FFFFFF"/>
                </a:solidFill>
                <a:latin typeface="Montserrat Medium"/>
                <a:ea typeface="Montserrat Medium"/>
                <a:cs typeface="Montserrat Medium"/>
                <a:sym typeface="Montserrat Medium"/>
              </a:rPr>
              <a:t>09/15</a:t>
            </a:r>
          </a:p>
        </p:txBody>
      </p:sp>
      <p:sp>
        <p:nvSpPr>
          <p:cNvPr name="TextBox 11" id="11"/>
          <p:cNvSpPr txBox="true"/>
          <p:nvPr/>
        </p:nvSpPr>
        <p:spPr>
          <a:xfrm rot="0">
            <a:off x="2253489" y="8821647"/>
            <a:ext cx="3772302"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www.reallygreatsite.com</a:t>
            </a:r>
          </a:p>
        </p:txBody>
      </p:sp>
      <p:sp>
        <p:nvSpPr>
          <p:cNvPr name="TextBox 12" id="12"/>
          <p:cNvSpPr txBox="true"/>
          <p:nvPr/>
        </p:nvSpPr>
        <p:spPr>
          <a:xfrm rot="0">
            <a:off x="1472049" y="3692317"/>
            <a:ext cx="5659440" cy="1376095"/>
          </a:xfrm>
          <a:prstGeom prst="rect">
            <a:avLst/>
          </a:prstGeom>
        </p:spPr>
        <p:txBody>
          <a:bodyPr anchor="t" rtlCol="false" tIns="0" lIns="0" bIns="0" rIns="0">
            <a:spAutoFit/>
          </a:bodyPr>
          <a:lstStyle/>
          <a:p>
            <a:pPr algn="just">
              <a:lnSpc>
                <a:spcPts val="10873"/>
              </a:lnSpc>
              <a:spcBef>
                <a:spcPct val="0"/>
              </a:spcBef>
            </a:pPr>
            <a:r>
              <a:rPr lang="en-US" b="true" sz="9373">
                <a:solidFill>
                  <a:srgbClr val="FFFFFF"/>
                </a:solidFill>
                <a:latin typeface="Antonio Ultra-Bold"/>
                <a:ea typeface="Antonio Ultra-Bold"/>
                <a:cs typeface="Antonio Ultra-Bold"/>
                <a:sym typeface="Antonio Ultra-Bold"/>
              </a:rPr>
              <a:t>REGULATORY </a:t>
            </a:r>
          </a:p>
        </p:txBody>
      </p:sp>
      <p:sp>
        <p:nvSpPr>
          <p:cNvPr name="TextBox 13" id="13"/>
          <p:cNvSpPr txBox="true"/>
          <p:nvPr/>
        </p:nvSpPr>
        <p:spPr>
          <a:xfrm rot="0">
            <a:off x="1472049" y="4972139"/>
            <a:ext cx="4974568" cy="1376095"/>
          </a:xfrm>
          <a:prstGeom prst="rect">
            <a:avLst/>
          </a:prstGeom>
        </p:spPr>
        <p:txBody>
          <a:bodyPr anchor="t" rtlCol="false" tIns="0" lIns="0" bIns="0" rIns="0">
            <a:spAutoFit/>
          </a:bodyPr>
          <a:lstStyle/>
          <a:p>
            <a:pPr algn="just">
              <a:lnSpc>
                <a:spcPts val="10873"/>
              </a:lnSpc>
              <a:spcBef>
                <a:spcPct val="0"/>
              </a:spcBef>
            </a:pPr>
            <a:r>
              <a:rPr lang="en-US" sz="9373">
                <a:solidFill>
                  <a:srgbClr val="FFFFFF"/>
                </a:solidFill>
                <a:latin typeface="Antonio Light"/>
                <a:ea typeface="Antonio Light"/>
                <a:cs typeface="Antonio Light"/>
                <a:sym typeface="Antonio Light"/>
              </a:rPr>
              <a:t>COMPLIANCE</a:t>
            </a:r>
          </a:p>
        </p:txBody>
      </p:sp>
      <p:grpSp>
        <p:nvGrpSpPr>
          <p:cNvPr name="Group 14" id="14"/>
          <p:cNvGrpSpPr/>
          <p:nvPr/>
        </p:nvGrpSpPr>
        <p:grpSpPr>
          <a:xfrm rot="0">
            <a:off x="8138730" y="2416012"/>
            <a:ext cx="10859067" cy="6036501"/>
            <a:chOff x="0" y="0"/>
            <a:chExt cx="2860001" cy="1589860"/>
          </a:xfrm>
        </p:grpSpPr>
        <p:sp>
          <p:nvSpPr>
            <p:cNvPr name="Freeform 15" id="15"/>
            <p:cNvSpPr/>
            <p:nvPr/>
          </p:nvSpPr>
          <p:spPr>
            <a:xfrm flipH="false" flipV="false" rot="0">
              <a:off x="0" y="0"/>
              <a:ext cx="2860001" cy="1589860"/>
            </a:xfrm>
            <a:custGeom>
              <a:avLst/>
              <a:gdLst/>
              <a:ahLst/>
              <a:cxnLst/>
              <a:rect r="r" b="b" t="t" l="l"/>
              <a:pathLst>
                <a:path h="1589860" w="2860001">
                  <a:moveTo>
                    <a:pt x="0" y="0"/>
                  </a:moveTo>
                  <a:lnTo>
                    <a:pt x="2860001" y="0"/>
                  </a:lnTo>
                  <a:lnTo>
                    <a:pt x="2860001" y="1589860"/>
                  </a:lnTo>
                  <a:lnTo>
                    <a:pt x="0" y="1589860"/>
                  </a:lnTo>
                  <a:close/>
                </a:path>
              </a:pathLst>
            </a:custGeom>
            <a:gradFill rotWithShape="true">
              <a:gsLst>
                <a:gs pos="0">
                  <a:srgbClr val="243F81">
                    <a:alpha val="100000"/>
                  </a:srgbClr>
                </a:gs>
                <a:gs pos="100000">
                  <a:srgbClr val="288198">
                    <a:alpha val="100000"/>
                  </a:srgbClr>
                </a:gs>
              </a:gsLst>
              <a:lin ang="0"/>
            </a:gradFill>
          </p:spPr>
        </p:sp>
        <p:sp>
          <p:nvSpPr>
            <p:cNvPr name="TextBox 16" id="16"/>
            <p:cNvSpPr txBox="true"/>
            <p:nvPr/>
          </p:nvSpPr>
          <p:spPr>
            <a:xfrm>
              <a:off x="0" y="-19050"/>
              <a:ext cx="2860001" cy="1608910"/>
            </a:xfrm>
            <a:prstGeom prst="rect">
              <a:avLst/>
            </a:prstGeom>
          </p:spPr>
          <p:txBody>
            <a:bodyPr anchor="ctr" rtlCol="false" tIns="50800" lIns="50800" bIns="50800" rIns="50800"/>
            <a:lstStyle/>
            <a:p>
              <a:pPr algn="ctr">
                <a:lnSpc>
                  <a:spcPts val="2783"/>
                </a:lnSpc>
              </a:pPr>
            </a:p>
          </p:txBody>
        </p:sp>
      </p:grpSp>
      <p:sp>
        <p:nvSpPr>
          <p:cNvPr name="TextBox 17" id="17"/>
          <p:cNvSpPr txBox="true"/>
          <p:nvPr/>
        </p:nvSpPr>
        <p:spPr>
          <a:xfrm rot="0">
            <a:off x="9976677" y="3221204"/>
            <a:ext cx="7282623" cy="2278126"/>
          </a:xfrm>
          <a:prstGeom prst="rect">
            <a:avLst/>
          </a:prstGeom>
        </p:spPr>
        <p:txBody>
          <a:bodyPr anchor="t" rtlCol="false" tIns="0" lIns="0" bIns="0" rIns="0">
            <a:spAutoFit/>
          </a:bodyPr>
          <a:lstStyle/>
          <a:p>
            <a:pPr algn="l">
              <a:lnSpc>
                <a:spcPts val="2552"/>
              </a:lnSpc>
              <a:spcBef>
                <a:spcPct val="0"/>
              </a:spcBef>
            </a:pPr>
            <a:r>
              <a:rPr lang="en-US" b="true" sz="22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8" id="18"/>
          <p:cNvSpPr txBox="true"/>
          <p:nvPr/>
        </p:nvSpPr>
        <p:spPr>
          <a:xfrm rot="0">
            <a:off x="9976677" y="5853017"/>
            <a:ext cx="6653403" cy="1630426"/>
          </a:xfrm>
          <a:prstGeom prst="rect">
            <a:avLst/>
          </a:prstGeom>
        </p:spPr>
        <p:txBody>
          <a:bodyPr anchor="t" rtlCol="false" tIns="0" lIns="0" bIns="0" rIns="0">
            <a:spAutoFit/>
          </a:bodyPr>
          <a:lstStyle/>
          <a:p>
            <a:pPr algn="l">
              <a:lnSpc>
                <a:spcPts val="2552"/>
              </a:lnSpc>
              <a:spcBef>
                <a:spcPct val="0"/>
              </a:spcBef>
            </a:pPr>
            <a:r>
              <a:rPr lang="en-US" b="true" sz="2200">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a:t>
            </a:r>
          </a:p>
        </p:txBody>
      </p:sp>
      <p:grpSp>
        <p:nvGrpSpPr>
          <p:cNvPr name="Group 19" id="19"/>
          <p:cNvGrpSpPr/>
          <p:nvPr/>
        </p:nvGrpSpPr>
        <p:grpSpPr>
          <a:xfrm rot="0">
            <a:off x="7207689" y="6410545"/>
            <a:ext cx="2014483" cy="2344125"/>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37245" t="0" r="-37245" b="0"/>
              </a:stretch>
            </a:blipFill>
            <a:ln w="19050" cap="sq">
              <a:gradFill>
                <a:gsLst>
                  <a:gs pos="0">
                    <a:srgbClr val="FFFFFF">
                      <a:alpha val="100000"/>
                    </a:srgbClr>
                  </a:gs>
                  <a:gs pos="100000">
                    <a:srgbClr val="9B9B9B">
                      <a:alpha val="12000"/>
                    </a:srgbClr>
                  </a:gs>
                </a:gsLst>
                <a:lin ang="0"/>
              </a:gradFill>
              <a:prstDash val="solid"/>
              <a:miter/>
            </a:ln>
          </p:spPr>
        </p:sp>
      </p:grpSp>
      <p:grpSp>
        <p:nvGrpSpPr>
          <p:cNvPr name="Group 21" id="21"/>
          <p:cNvGrpSpPr/>
          <p:nvPr/>
        </p:nvGrpSpPr>
        <p:grpSpPr>
          <a:xfrm rot="0">
            <a:off x="7317475" y="1612130"/>
            <a:ext cx="2014483" cy="2344125"/>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48404" t="0" r="-48404" b="0"/>
              </a:stretch>
            </a:blipFill>
            <a:ln w="28575" cap="sq">
              <a:gradFill>
                <a:gsLst>
                  <a:gs pos="0">
                    <a:srgbClr val="9FCDFF">
                      <a:alpha val="100000"/>
                    </a:srgbClr>
                  </a:gs>
                  <a:gs pos="100000">
                    <a:srgbClr val="6F6296">
                      <a:alpha val="0"/>
                    </a:srgbClr>
                  </a:gs>
                </a:gsLst>
                <a:lin ang="0"/>
              </a:grad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DAGnrsNgU1Q</dc:identifier>
  <dcterms:modified xsi:type="dcterms:W3CDTF">2011-08-01T06:04:30Z</dcterms:modified>
  <cp:revision>1</cp:revision>
</cp:coreProperties>
</file>